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6858000" cy="9144000"/>
  <p:embeddedFontLst>
    <p:embeddedFont>
      <p:font typeface="Cormorant Garamond Bold Italics" charset="1" panose="00000800000000000000"/>
      <p:regular r:id="rId20"/>
    </p:embeddedFont>
    <p:embeddedFont>
      <p:font typeface="Quicksand" charset="1" panose="00000000000000000000"/>
      <p:regular r:id="rId21"/>
    </p:embeddedFont>
    <p:embeddedFont>
      <p:font typeface="Quicksand Bold" charset="1" panose="0000000000000000000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2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jpeg" Type="http://schemas.openxmlformats.org/officeDocument/2006/relationships/image"/><Relationship Id="rId4" Target="../media/image5.jpeg" Type="http://schemas.openxmlformats.org/officeDocument/2006/relationships/image"/><Relationship Id="rId5" Target="../media/image1.png" Type="http://schemas.openxmlformats.org/officeDocument/2006/relationships/image"/><Relationship Id="rId6" Target="../media/image2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1FF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90651" y="1869623"/>
            <a:ext cx="14506697" cy="53357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1427"/>
              </a:lnSpc>
              <a:spcBef>
                <a:spcPct val="0"/>
              </a:spcBef>
            </a:pPr>
            <a:r>
              <a:rPr lang="en-US" b="true" sz="15305" i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Sınav Stresi Nasıl Yönetilir?</a:t>
            </a:r>
          </a:p>
        </p:txBody>
      </p:sp>
      <p:sp>
        <p:nvSpPr>
          <p:cNvPr name="AutoShape 3" id="3"/>
          <p:cNvSpPr/>
          <p:nvPr/>
        </p:nvSpPr>
        <p:spPr>
          <a:xfrm>
            <a:off x="9158735" y="990600"/>
            <a:ext cx="8114971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1043764" y="9296400"/>
            <a:ext cx="8114971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9618706" y="9037492"/>
            <a:ext cx="2968854" cy="441617"/>
          </a:xfrm>
          <a:custGeom>
            <a:avLst/>
            <a:gdLst/>
            <a:ahLst/>
            <a:cxnLst/>
            <a:rect r="r" b="b" t="t" l="l"/>
            <a:pathLst>
              <a:path h="441617" w="2968854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624259" y="7348260"/>
            <a:ext cx="11068952" cy="7272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912"/>
              </a:lnSpc>
              <a:spcBef>
                <a:spcPct val="0"/>
              </a:spcBef>
            </a:pPr>
            <a:r>
              <a:rPr lang="en-US" sz="4223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Velilere Yönelik Bilgilendirme Sunumu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215705" y="1724435"/>
            <a:ext cx="5856590" cy="4404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85"/>
              </a:lnSpc>
              <a:spcBef>
                <a:spcPct val="0"/>
              </a:spcBef>
            </a:pPr>
            <a:r>
              <a:rPr lang="en-US" sz="2632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27 ARALIK 2024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5646742" y="807892"/>
            <a:ext cx="2968854" cy="441617"/>
          </a:xfrm>
          <a:custGeom>
            <a:avLst/>
            <a:gdLst/>
            <a:ahLst/>
            <a:cxnLst/>
            <a:rect r="r" b="b" t="t" l="l"/>
            <a:pathLst>
              <a:path h="441617" w="2968854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1FF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660651" y="0"/>
            <a:ext cx="4627349" cy="10287000"/>
            <a:chOff x="0" y="0"/>
            <a:chExt cx="1218726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18726" cy="2709333"/>
            </a:xfrm>
            <a:custGeom>
              <a:avLst/>
              <a:gdLst/>
              <a:ahLst/>
              <a:cxnLst/>
              <a:rect r="r" b="b" t="t" l="l"/>
              <a:pathLst>
                <a:path h="2709333" w="1218726">
                  <a:moveTo>
                    <a:pt x="0" y="0"/>
                  </a:moveTo>
                  <a:lnTo>
                    <a:pt x="1218726" y="0"/>
                  </a:lnTo>
                  <a:lnTo>
                    <a:pt x="121872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994A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23825"/>
              <a:ext cx="1218726" cy="28331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7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1915073" y="1684924"/>
            <a:ext cx="5344227" cy="7573376"/>
            <a:chOff x="0" y="0"/>
            <a:chExt cx="827961" cy="117331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27961" cy="1173314"/>
            </a:xfrm>
            <a:custGeom>
              <a:avLst/>
              <a:gdLst/>
              <a:ahLst/>
              <a:cxnLst/>
              <a:rect r="r" b="b" t="t" l="l"/>
              <a:pathLst>
                <a:path h="1173314" w="827961">
                  <a:moveTo>
                    <a:pt x="33319" y="0"/>
                  </a:moveTo>
                  <a:lnTo>
                    <a:pt x="794642" y="0"/>
                  </a:lnTo>
                  <a:cubicBezTo>
                    <a:pt x="813043" y="0"/>
                    <a:pt x="827961" y="14917"/>
                    <a:pt x="827961" y="33319"/>
                  </a:cubicBezTo>
                  <a:lnTo>
                    <a:pt x="827961" y="1139995"/>
                  </a:lnTo>
                  <a:cubicBezTo>
                    <a:pt x="827961" y="1158397"/>
                    <a:pt x="813043" y="1173314"/>
                    <a:pt x="794642" y="1173314"/>
                  </a:cubicBezTo>
                  <a:lnTo>
                    <a:pt x="33319" y="1173314"/>
                  </a:lnTo>
                  <a:cubicBezTo>
                    <a:pt x="14917" y="1173314"/>
                    <a:pt x="0" y="1158397"/>
                    <a:pt x="0" y="1139995"/>
                  </a:cubicBezTo>
                  <a:lnTo>
                    <a:pt x="0" y="33319"/>
                  </a:lnTo>
                  <a:cubicBezTo>
                    <a:pt x="0" y="14917"/>
                    <a:pt x="14917" y="0"/>
                    <a:pt x="33319" y="0"/>
                  </a:cubicBezTo>
                  <a:close/>
                </a:path>
              </a:pathLst>
            </a:custGeom>
            <a:blipFill>
              <a:blip r:embed="rId2"/>
              <a:stretch>
                <a:fillRect l="-56150" t="0" r="-5615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1028700" y="599709"/>
            <a:ext cx="5702843" cy="1085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959"/>
              </a:lnSpc>
              <a:spcBef>
                <a:spcPct val="0"/>
              </a:spcBef>
            </a:pPr>
            <a:r>
              <a:rPr lang="en-US" b="true" sz="6399" i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Sonuç ve Öneriler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22960" y="2561259"/>
            <a:ext cx="10760446" cy="6391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• 1. Çocuğunuzun stresini anlamaya çalışın ve onunla </a:t>
            </a:r>
            <a:r>
              <a:rPr lang="en-US" sz="3000" u="sng" b="true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empati </a:t>
            </a:r>
            <a:r>
              <a:rPr lang="en-US" sz="3000" b="true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kurun.</a:t>
            </a:r>
          </a:p>
          <a:p>
            <a:pPr algn="l">
              <a:lnSpc>
                <a:spcPts val="4200"/>
              </a:lnSpc>
            </a:pPr>
          </a:p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• 2. Sınav sürecini bir öğrenme deneyimi olarak görün.</a:t>
            </a:r>
          </a:p>
          <a:p>
            <a:pPr algn="l">
              <a:lnSpc>
                <a:spcPts val="4200"/>
              </a:lnSpc>
            </a:pPr>
          </a:p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• 3. </a:t>
            </a:r>
            <a:r>
              <a:rPr lang="en-US" sz="3000" u="sng" b="true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Dengeli bir çalışma programı </a:t>
            </a:r>
            <a:r>
              <a:rPr lang="en-US" sz="3000" b="true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oluşturmasına destek olun.</a:t>
            </a:r>
          </a:p>
          <a:p>
            <a:pPr algn="l">
              <a:lnSpc>
                <a:spcPts val="4200"/>
              </a:lnSpc>
            </a:pPr>
          </a:p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• 4. Sınav sonuçlarına değil </a:t>
            </a:r>
            <a:r>
              <a:rPr lang="en-US" sz="3000" u="sng" b="true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çabaya</a:t>
            </a:r>
            <a:r>
              <a:rPr lang="en-US" sz="3000" b="true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odaklanmayı teşvik edin.</a:t>
            </a:r>
          </a:p>
          <a:p>
            <a:pPr algn="l">
              <a:lnSpc>
                <a:spcPts val="4200"/>
              </a:lnSpc>
            </a:pPr>
          </a:p>
          <a:p>
            <a:pPr algn="l" marL="0" indent="0" lvl="0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• 5. Dinlenme ve eğlenceye de zaman ayırmasını sağlayın.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1FF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79303" y="714009"/>
            <a:ext cx="1679997" cy="249900"/>
          </a:xfrm>
          <a:custGeom>
            <a:avLst/>
            <a:gdLst/>
            <a:ahLst/>
            <a:cxnLst/>
            <a:rect r="r" b="b" t="t" l="l"/>
            <a:pathLst>
              <a:path h="249900" w="1679997">
                <a:moveTo>
                  <a:pt x="0" y="0"/>
                </a:moveTo>
                <a:lnTo>
                  <a:pt x="1679997" y="0"/>
                </a:lnTo>
                <a:lnTo>
                  <a:pt x="1679997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4384" y="9529723"/>
            <a:ext cx="1679997" cy="249900"/>
          </a:xfrm>
          <a:custGeom>
            <a:avLst/>
            <a:gdLst/>
            <a:ahLst/>
            <a:cxnLst/>
            <a:rect r="r" b="b" t="t" l="l"/>
            <a:pathLst>
              <a:path h="249900" w="1679997">
                <a:moveTo>
                  <a:pt x="0" y="0"/>
                </a:moveTo>
                <a:lnTo>
                  <a:pt x="1679997" y="0"/>
                </a:lnTo>
                <a:lnTo>
                  <a:pt x="1679997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040533" y="3451905"/>
            <a:ext cx="4218767" cy="4360483"/>
          </a:xfrm>
          <a:custGeom>
            <a:avLst/>
            <a:gdLst/>
            <a:ahLst/>
            <a:cxnLst/>
            <a:rect r="r" b="b" t="t" l="l"/>
            <a:pathLst>
              <a:path h="4360483" w="4218767">
                <a:moveTo>
                  <a:pt x="0" y="0"/>
                </a:moveTo>
                <a:lnTo>
                  <a:pt x="4218767" y="0"/>
                </a:lnTo>
                <a:lnTo>
                  <a:pt x="4218767" y="4360482"/>
                </a:lnTo>
                <a:lnTo>
                  <a:pt x="0" y="43604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4384" y="933450"/>
            <a:ext cx="14072064" cy="1085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959"/>
              </a:lnSpc>
              <a:spcBef>
                <a:spcPct val="0"/>
              </a:spcBef>
            </a:pPr>
            <a:r>
              <a:rPr lang="en-US" b="true" sz="6399" i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Sınav Kaygısı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4384" y="2553031"/>
            <a:ext cx="12480549" cy="3245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sz="30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•</a:t>
            </a:r>
            <a:r>
              <a:rPr lang="en-US" sz="3099" b="true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Çocuk</a:t>
            </a:r>
            <a:r>
              <a:rPr lang="en-US" sz="30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: Anne, sınavda başarısız olmaktan korkuyorum. </a:t>
            </a:r>
          </a:p>
          <a:p>
            <a:pPr algn="l">
              <a:lnSpc>
                <a:spcPts val="4339"/>
              </a:lnSpc>
            </a:pPr>
            <a:r>
              <a:rPr lang="en-US" sz="30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Ya herkes bana gülerse?</a:t>
            </a:r>
          </a:p>
          <a:p>
            <a:pPr algn="l">
              <a:lnSpc>
                <a:spcPts val="4339"/>
              </a:lnSpc>
            </a:pPr>
          </a:p>
          <a:p>
            <a:pPr algn="l">
              <a:lnSpc>
                <a:spcPts val="4339"/>
              </a:lnSpc>
            </a:pPr>
            <a:r>
              <a:rPr lang="en-US" sz="30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•</a:t>
            </a:r>
            <a:r>
              <a:rPr lang="en-US" sz="3099" b="true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Anne/Baba:</a:t>
            </a:r>
            <a:r>
              <a:rPr lang="en-US" sz="30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Tatlım, senin hissettiğin kaygıyı anlıyorum. </a:t>
            </a:r>
          </a:p>
          <a:p>
            <a:pPr algn="l" marL="0" indent="0" lvl="0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Hepimiz bazen böyle hissedebiliriz. Ama unutma, başarısızlık sadece öğrenmenin bir parçasıdır ve seni daha güçlü yapar.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6165546"/>
            <a:ext cx="12016149" cy="2159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sz="30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•</a:t>
            </a:r>
            <a:r>
              <a:rPr lang="en-US" sz="3099" b="true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Çocuk: </a:t>
            </a:r>
            <a:r>
              <a:rPr lang="en-US" sz="30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Ama yine de korkuyorum.</a:t>
            </a:r>
          </a:p>
          <a:p>
            <a:pPr algn="l">
              <a:lnSpc>
                <a:spcPts val="4339"/>
              </a:lnSpc>
            </a:pPr>
          </a:p>
          <a:p>
            <a:pPr algn="l" marL="0" indent="0" lvl="0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•</a:t>
            </a:r>
            <a:r>
              <a:rPr lang="en-US" b="true" sz="3099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Anne/Baba:</a:t>
            </a:r>
            <a:r>
              <a:rPr lang="en-US" sz="30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Korkularınla başa çıkmak için buradayız. Her zaman yanında olacağız ve birlikte çözüm bulacağız.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1FF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79303" y="714009"/>
            <a:ext cx="1679997" cy="249900"/>
          </a:xfrm>
          <a:custGeom>
            <a:avLst/>
            <a:gdLst/>
            <a:ahLst/>
            <a:cxnLst/>
            <a:rect r="r" b="b" t="t" l="l"/>
            <a:pathLst>
              <a:path h="249900" w="1679997">
                <a:moveTo>
                  <a:pt x="0" y="0"/>
                </a:moveTo>
                <a:lnTo>
                  <a:pt x="1679997" y="0"/>
                </a:lnTo>
                <a:lnTo>
                  <a:pt x="1679997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4384" y="9529723"/>
            <a:ext cx="1679997" cy="249900"/>
          </a:xfrm>
          <a:custGeom>
            <a:avLst/>
            <a:gdLst/>
            <a:ahLst/>
            <a:cxnLst/>
            <a:rect r="r" b="b" t="t" l="l"/>
            <a:pathLst>
              <a:path h="249900" w="1679997">
                <a:moveTo>
                  <a:pt x="0" y="0"/>
                </a:moveTo>
                <a:lnTo>
                  <a:pt x="1679997" y="0"/>
                </a:lnTo>
                <a:lnTo>
                  <a:pt x="1679997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574273" y="3086100"/>
            <a:ext cx="4010060" cy="4114800"/>
          </a:xfrm>
          <a:custGeom>
            <a:avLst/>
            <a:gdLst/>
            <a:ahLst/>
            <a:cxnLst/>
            <a:rect r="r" b="b" t="t" l="l"/>
            <a:pathLst>
              <a:path h="4114800" w="4010060">
                <a:moveTo>
                  <a:pt x="0" y="0"/>
                </a:moveTo>
                <a:lnTo>
                  <a:pt x="4010060" y="0"/>
                </a:lnTo>
                <a:lnTo>
                  <a:pt x="40100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4384" y="933450"/>
            <a:ext cx="14072064" cy="1085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959"/>
              </a:lnSpc>
              <a:spcBef>
                <a:spcPct val="0"/>
              </a:spcBef>
            </a:pPr>
            <a:r>
              <a:rPr lang="en-US" b="true" sz="6399" i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Çalışma Planı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4384" y="2553031"/>
            <a:ext cx="12480549" cy="5960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sz="30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•</a:t>
            </a:r>
            <a:r>
              <a:rPr lang="en-US" sz="3099" b="true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Çocuk:</a:t>
            </a:r>
            <a:r>
              <a:rPr lang="en-US" sz="30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Çalışmaya nereden başlayacağımı bilmiyorum. Çok fazla konu var.</a:t>
            </a:r>
          </a:p>
          <a:p>
            <a:pPr algn="l">
              <a:lnSpc>
                <a:spcPts val="4339"/>
              </a:lnSpc>
            </a:pPr>
          </a:p>
          <a:p>
            <a:pPr algn="l">
              <a:lnSpc>
                <a:spcPts val="4339"/>
              </a:lnSpc>
            </a:pPr>
            <a:r>
              <a:rPr lang="en-US" sz="30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•</a:t>
            </a:r>
            <a:r>
              <a:rPr lang="en-US" sz="3099" b="true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Anne/Baba:</a:t>
            </a:r>
            <a:r>
              <a:rPr lang="en-US" sz="30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Seni çok iyi anlıyorum. Bu karışıklık hissi bazen hepimizi etkiler. Hadi birlikte bir plan yapalım ve önceliklerimizi belirleyelim. Küçük adımlarla ilerlemek seni rahatlatabilir.</a:t>
            </a:r>
          </a:p>
          <a:p>
            <a:pPr algn="l">
              <a:lnSpc>
                <a:spcPts val="4339"/>
              </a:lnSpc>
            </a:pPr>
          </a:p>
          <a:p>
            <a:pPr algn="l">
              <a:lnSpc>
                <a:spcPts val="4339"/>
              </a:lnSpc>
            </a:pPr>
            <a:r>
              <a:rPr lang="en-US" sz="30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•</a:t>
            </a:r>
            <a:r>
              <a:rPr lang="en-US" sz="3099" b="true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Çocuk:</a:t>
            </a:r>
            <a:r>
              <a:rPr lang="en-US" sz="30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Ya planı da uygulayamazsam?</a:t>
            </a:r>
          </a:p>
          <a:p>
            <a:pPr algn="l">
              <a:lnSpc>
                <a:spcPts val="4339"/>
              </a:lnSpc>
            </a:pPr>
          </a:p>
          <a:p>
            <a:pPr algn="l" marL="0" indent="0" lvl="0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•</a:t>
            </a:r>
            <a:r>
              <a:rPr lang="en-US" b="true" sz="3099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Anne/Baba: </a:t>
            </a:r>
            <a:r>
              <a:rPr lang="en-US" sz="30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Böyle durumlarda esnek olmak da önemli. Birlikte yeniden değerlendiririz. Önemli olan pes etmemek.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1FF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79303" y="714009"/>
            <a:ext cx="1679997" cy="249900"/>
          </a:xfrm>
          <a:custGeom>
            <a:avLst/>
            <a:gdLst/>
            <a:ahLst/>
            <a:cxnLst/>
            <a:rect r="r" b="b" t="t" l="l"/>
            <a:pathLst>
              <a:path h="249900" w="1679997">
                <a:moveTo>
                  <a:pt x="0" y="0"/>
                </a:moveTo>
                <a:lnTo>
                  <a:pt x="1679997" y="0"/>
                </a:lnTo>
                <a:lnTo>
                  <a:pt x="1679997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4384" y="9529723"/>
            <a:ext cx="1679997" cy="249900"/>
          </a:xfrm>
          <a:custGeom>
            <a:avLst/>
            <a:gdLst/>
            <a:ahLst/>
            <a:cxnLst/>
            <a:rect r="r" b="b" t="t" l="l"/>
            <a:pathLst>
              <a:path h="249900" w="1679997">
                <a:moveTo>
                  <a:pt x="0" y="0"/>
                </a:moveTo>
                <a:lnTo>
                  <a:pt x="1679997" y="0"/>
                </a:lnTo>
                <a:lnTo>
                  <a:pt x="1679997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4384" y="2553031"/>
            <a:ext cx="12480549" cy="5960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sz="30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•</a:t>
            </a:r>
            <a:r>
              <a:rPr lang="en-US" sz="3099" b="true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Çocuk:</a:t>
            </a:r>
            <a:r>
              <a:rPr lang="en-US" sz="30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Sabah sınava giderken çok stresli olacağım, her şeyi unutmaktan korkuyorum.</a:t>
            </a:r>
          </a:p>
          <a:p>
            <a:pPr algn="l">
              <a:lnSpc>
                <a:spcPts val="4339"/>
              </a:lnSpc>
            </a:pPr>
          </a:p>
          <a:p>
            <a:pPr algn="l">
              <a:lnSpc>
                <a:spcPts val="4339"/>
              </a:lnSpc>
            </a:pPr>
            <a:r>
              <a:rPr lang="en-US" sz="30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•</a:t>
            </a:r>
            <a:r>
              <a:rPr lang="en-US" sz="3099" b="true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Anne/Baba:</a:t>
            </a:r>
            <a:r>
              <a:rPr lang="en-US" sz="30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Bu çok doğal bir his. Sabah sakinleşmek için birkaç nefes egzersizi yapabiliriz. Seni rahatlatacak şeyler konuşabiliriz. Senin yanında olduğumuzu hep hatırla.</a:t>
            </a:r>
          </a:p>
          <a:p>
            <a:pPr algn="l">
              <a:lnSpc>
                <a:spcPts val="4339"/>
              </a:lnSpc>
            </a:pPr>
          </a:p>
          <a:p>
            <a:pPr algn="l">
              <a:lnSpc>
                <a:spcPts val="4339"/>
              </a:lnSpc>
            </a:pPr>
            <a:r>
              <a:rPr lang="en-US" sz="30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•</a:t>
            </a:r>
            <a:r>
              <a:rPr lang="en-US" sz="3099" b="true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Çocuk:</a:t>
            </a:r>
            <a:r>
              <a:rPr lang="en-US" sz="30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Peki ya yine de sakin kalamazsam?</a:t>
            </a:r>
          </a:p>
          <a:p>
            <a:pPr algn="l">
              <a:lnSpc>
                <a:spcPts val="4339"/>
              </a:lnSpc>
            </a:pPr>
          </a:p>
          <a:p>
            <a:pPr algn="l" marL="0" indent="0" lvl="0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•</a:t>
            </a:r>
            <a:r>
              <a:rPr lang="en-US" b="true" sz="3099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Anne/Baba</a:t>
            </a:r>
            <a:r>
              <a:rPr lang="en-US" sz="30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: Daha önce zor durumlarla nasıl başa çıktığını hatırlıyor musun? Sana güveniyoruz. Elinden geleni yapmak yeterli.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3171277" y="3086100"/>
            <a:ext cx="4088023" cy="4114800"/>
          </a:xfrm>
          <a:custGeom>
            <a:avLst/>
            <a:gdLst/>
            <a:ahLst/>
            <a:cxnLst/>
            <a:rect r="r" b="b" t="t" l="l"/>
            <a:pathLst>
              <a:path h="4114800" w="4088023">
                <a:moveTo>
                  <a:pt x="0" y="0"/>
                </a:moveTo>
                <a:lnTo>
                  <a:pt x="4088023" y="0"/>
                </a:lnTo>
                <a:lnTo>
                  <a:pt x="40880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4384" y="933450"/>
            <a:ext cx="14072064" cy="1085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959"/>
              </a:lnSpc>
              <a:spcBef>
                <a:spcPct val="0"/>
              </a:spcBef>
            </a:pPr>
            <a:r>
              <a:rPr lang="en-US" b="true" sz="6399" i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Sınav Günü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1FF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5897880" y="6616974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8304001" y="7438797"/>
            <a:ext cx="1679997" cy="249900"/>
          </a:xfrm>
          <a:custGeom>
            <a:avLst/>
            <a:gdLst/>
            <a:ahLst/>
            <a:cxnLst/>
            <a:rect r="r" b="b" t="t" l="l"/>
            <a:pathLst>
              <a:path h="249900" w="1679997">
                <a:moveTo>
                  <a:pt x="0" y="0"/>
                </a:moveTo>
                <a:lnTo>
                  <a:pt x="1679998" y="0"/>
                </a:lnTo>
                <a:lnTo>
                  <a:pt x="1679998" y="249899"/>
                </a:lnTo>
                <a:lnTo>
                  <a:pt x="0" y="2498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119919" y="3977005"/>
            <a:ext cx="8048163" cy="2218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959"/>
              </a:lnSpc>
              <a:spcBef>
                <a:spcPct val="0"/>
              </a:spcBef>
            </a:pPr>
            <a:r>
              <a:rPr lang="en-US" b="true" sz="6399" i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Katılımınız için Teşekkürler..</a:t>
            </a:r>
          </a:p>
        </p:txBody>
      </p:sp>
      <p:sp>
        <p:nvSpPr>
          <p:cNvPr name="AutoShape 5" id="5"/>
          <p:cNvSpPr/>
          <p:nvPr/>
        </p:nvSpPr>
        <p:spPr>
          <a:xfrm>
            <a:off x="5897880" y="3672205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8304001" y="2603155"/>
            <a:ext cx="1679997" cy="249900"/>
          </a:xfrm>
          <a:custGeom>
            <a:avLst/>
            <a:gdLst/>
            <a:ahLst/>
            <a:cxnLst/>
            <a:rect r="r" b="b" t="t" l="l"/>
            <a:pathLst>
              <a:path h="249900" w="1679997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1FF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658049" y="3630518"/>
            <a:ext cx="15002382" cy="38909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49"/>
              </a:lnSpc>
            </a:pPr>
            <a:r>
              <a:rPr lang="en-US" sz="3675" b="true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• Çocukların sınav döneminde yaşadığı kaygı ve endişe.</a:t>
            </a:r>
          </a:p>
          <a:p>
            <a:pPr algn="ctr">
              <a:lnSpc>
                <a:spcPts val="6249"/>
              </a:lnSpc>
            </a:pPr>
            <a:r>
              <a:rPr lang="en-US" sz="3675" b="true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• Normal düzeyde olduğunda motivasyonu artırabilir.</a:t>
            </a:r>
          </a:p>
          <a:p>
            <a:pPr algn="ctr">
              <a:lnSpc>
                <a:spcPts val="6249"/>
              </a:lnSpc>
            </a:pPr>
            <a:r>
              <a:rPr lang="en-US" b="true" sz="3675" u="sng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Fazla stresin etkileri:</a:t>
            </a:r>
          </a:p>
          <a:p>
            <a:pPr algn="ctr">
              <a:lnSpc>
                <a:spcPts val="6249"/>
              </a:lnSpc>
            </a:pPr>
            <a:r>
              <a:rPr lang="en-US" sz="3675" b="true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• Fiziksel: Baş ağrısı, mide rahatsızlıkları, uyku problemleri.</a:t>
            </a:r>
          </a:p>
          <a:p>
            <a:pPr algn="ctr" marL="0" indent="0" lvl="0">
              <a:lnSpc>
                <a:spcPts val="6249"/>
              </a:lnSpc>
            </a:pPr>
            <a:r>
              <a:rPr lang="en-US" b="true" sz="3675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• Duygusal: Kaygı, sinirlilik, özgüven kaybı.</a:t>
            </a:r>
          </a:p>
        </p:txBody>
      </p:sp>
      <p:sp>
        <p:nvSpPr>
          <p:cNvPr name="AutoShape 3" id="3"/>
          <p:cNvSpPr/>
          <p:nvPr/>
        </p:nvSpPr>
        <p:spPr>
          <a:xfrm>
            <a:off x="5897880" y="3568974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5897880" y="8056042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8304001" y="2470557"/>
            <a:ext cx="1679997" cy="249900"/>
          </a:xfrm>
          <a:custGeom>
            <a:avLst/>
            <a:gdLst/>
            <a:ahLst/>
            <a:cxnLst/>
            <a:rect r="r" b="b" t="t" l="l"/>
            <a:pathLst>
              <a:path h="249900" w="1679997">
                <a:moveTo>
                  <a:pt x="0" y="0"/>
                </a:moveTo>
                <a:lnTo>
                  <a:pt x="1679998" y="0"/>
                </a:lnTo>
                <a:lnTo>
                  <a:pt x="1679998" y="249899"/>
                </a:lnTo>
                <a:lnTo>
                  <a:pt x="0" y="2498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914400"/>
            <a:ext cx="8048163" cy="1085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959"/>
              </a:lnSpc>
              <a:spcBef>
                <a:spcPct val="0"/>
              </a:spcBef>
            </a:pPr>
            <a:r>
              <a:rPr lang="en-US" b="true" sz="6399" i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Sınav Stresi Nedir?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8236864" y="8742634"/>
            <a:ext cx="1679997" cy="249900"/>
          </a:xfrm>
          <a:custGeom>
            <a:avLst/>
            <a:gdLst/>
            <a:ahLst/>
            <a:cxnLst/>
            <a:rect r="r" b="b" t="t" l="l"/>
            <a:pathLst>
              <a:path h="249900" w="1679997">
                <a:moveTo>
                  <a:pt x="0" y="0"/>
                </a:moveTo>
                <a:lnTo>
                  <a:pt x="1679997" y="0"/>
                </a:lnTo>
                <a:lnTo>
                  <a:pt x="1679997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1FF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850276"/>
            <a:ext cx="18288000" cy="4099486"/>
            <a:chOff x="0" y="0"/>
            <a:chExt cx="4816593" cy="10797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1079700"/>
            </a:xfrm>
            <a:custGeom>
              <a:avLst/>
              <a:gdLst/>
              <a:ahLst/>
              <a:cxnLst/>
              <a:rect r="r" b="b" t="t" l="l"/>
              <a:pathLst>
                <a:path h="107970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079700"/>
                  </a:lnTo>
                  <a:lnTo>
                    <a:pt x="0" y="1079700"/>
                  </a:lnTo>
                  <a:close/>
                </a:path>
              </a:pathLst>
            </a:custGeom>
            <a:solidFill>
              <a:srgbClr val="DBE5E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816593" cy="1127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93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61289" y="2194620"/>
            <a:ext cx="3152142" cy="3152142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25046" t="0" r="-25046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7567929" y="2194620"/>
            <a:ext cx="3152142" cy="3152142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25046" t="0" r="-25046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13177521" y="2194620"/>
            <a:ext cx="3152142" cy="3152142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24906" t="0" r="-24906" b="0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028700" y="599709"/>
            <a:ext cx="9914964" cy="1085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959"/>
              </a:lnSpc>
              <a:spcBef>
                <a:spcPct val="0"/>
              </a:spcBef>
            </a:pPr>
            <a:r>
              <a:rPr lang="en-US" b="true" sz="6399" i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Sınav Kelimeleri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635340" y="5549889"/>
            <a:ext cx="5017320" cy="5703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786"/>
              </a:lnSpc>
              <a:spcBef>
                <a:spcPct val="0"/>
              </a:spcBef>
            </a:pPr>
            <a:r>
              <a:rPr lang="en-US" b="true" sz="3419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Kaygı Nedir?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194991" y="5549889"/>
            <a:ext cx="5017320" cy="5703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786"/>
              </a:lnSpc>
              <a:spcBef>
                <a:spcPct val="0"/>
              </a:spcBef>
            </a:pPr>
            <a:r>
              <a:rPr lang="en-US" b="true" sz="3419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Korku Nedir?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194991" y="6139317"/>
            <a:ext cx="5277669" cy="3124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•Korku, gerçek bir tehlike veya tehdit karşısında hissedilen ani bir duygudur.</a:t>
            </a:r>
          </a:p>
          <a:p>
            <a:pPr algn="ctr" marL="0" indent="0" lvl="0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•Örnek: 'Sınavda hiç bilmediğim sorular çıkarsa?' düşüncesiyle gelen panik.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28700" y="5549889"/>
            <a:ext cx="5017320" cy="5703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786"/>
              </a:lnSpc>
              <a:spcBef>
                <a:spcPct val="0"/>
              </a:spcBef>
            </a:pPr>
            <a:r>
              <a:rPr lang="en-US" b="true" sz="3419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Stres Nedir?</a:t>
            </a:r>
          </a:p>
        </p:txBody>
      </p:sp>
      <p:sp>
        <p:nvSpPr>
          <p:cNvPr name="AutoShape 16" id="16"/>
          <p:cNvSpPr/>
          <p:nvPr/>
        </p:nvSpPr>
        <p:spPr>
          <a:xfrm>
            <a:off x="10720071" y="1066800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7" id="17"/>
          <p:cNvSpPr/>
          <p:nvPr/>
        </p:nvSpPr>
        <p:spPr>
          <a:xfrm flipH="false" flipV="false" rot="0">
            <a:off x="15579303" y="1559974"/>
            <a:ext cx="1679997" cy="249900"/>
          </a:xfrm>
          <a:custGeom>
            <a:avLst/>
            <a:gdLst/>
            <a:ahLst/>
            <a:cxnLst/>
            <a:rect r="r" b="b" t="t" l="l"/>
            <a:pathLst>
              <a:path h="249900" w="1679997">
                <a:moveTo>
                  <a:pt x="0" y="0"/>
                </a:moveTo>
                <a:lnTo>
                  <a:pt x="1679997" y="0"/>
                </a:lnTo>
                <a:lnTo>
                  <a:pt x="1679997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898525" y="6139317"/>
            <a:ext cx="5277669" cy="2600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•Stres, bir durum veya olay karşısında vücudun verdiği doğal bir tepkidir.</a:t>
            </a:r>
          </a:p>
          <a:p>
            <a:pPr algn="ctr" marL="0" indent="0" lvl="0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•Örnek: Sınav öncesi konuları yetiştirme baskısı hissetmek.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505166" y="6063117"/>
            <a:ext cx="5277669" cy="3648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•Kaygı, gelecekte olabilecek belirsizliklere veya tehditlere karşı hissedilen sürekli bir endişe durumudur.</a:t>
            </a:r>
          </a:p>
          <a:p>
            <a:pPr algn="ctr" marL="0" indent="0" lvl="0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•Örnek: 'Ya başarısız olursam?' düşüncesiyle sürekli rahatsız hissetmek.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1FF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15115" y="3269955"/>
            <a:ext cx="5539941" cy="5716344"/>
            <a:chOff x="0" y="0"/>
            <a:chExt cx="858282" cy="88561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58282" cy="885611"/>
            </a:xfrm>
            <a:custGeom>
              <a:avLst/>
              <a:gdLst/>
              <a:ahLst/>
              <a:cxnLst/>
              <a:rect r="r" b="b" t="t" l="l"/>
              <a:pathLst>
                <a:path h="885611" w="858282">
                  <a:moveTo>
                    <a:pt x="32142" y="0"/>
                  </a:moveTo>
                  <a:lnTo>
                    <a:pt x="826140" y="0"/>
                  </a:lnTo>
                  <a:cubicBezTo>
                    <a:pt x="843892" y="0"/>
                    <a:pt x="858282" y="14390"/>
                    <a:pt x="858282" y="32142"/>
                  </a:cubicBezTo>
                  <a:lnTo>
                    <a:pt x="858282" y="853469"/>
                  </a:lnTo>
                  <a:cubicBezTo>
                    <a:pt x="858282" y="861994"/>
                    <a:pt x="854896" y="870169"/>
                    <a:pt x="848868" y="876197"/>
                  </a:cubicBezTo>
                  <a:cubicBezTo>
                    <a:pt x="842840" y="882225"/>
                    <a:pt x="834665" y="885611"/>
                    <a:pt x="826140" y="885611"/>
                  </a:cubicBezTo>
                  <a:lnTo>
                    <a:pt x="32142" y="885611"/>
                  </a:lnTo>
                  <a:cubicBezTo>
                    <a:pt x="14390" y="885611"/>
                    <a:pt x="0" y="871221"/>
                    <a:pt x="0" y="853469"/>
                  </a:cubicBezTo>
                  <a:lnTo>
                    <a:pt x="0" y="32142"/>
                  </a:lnTo>
                  <a:cubicBezTo>
                    <a:pt x="0" y="14390"/>
                    <a:pt x="14390" y="0"/>
                    <a:pt x="32142" y="0"/>
                  </a:cubicBezTo>
                  <a:close/>
                </a:path>
              </a:pathLst>
            </a:custGeom>
            <a:blipFill>
              <a:blip r:embed="rId2"/>
              <a:stretch>
                <a:fillRect l="-27436" t="0" r="-27436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8449761" y="0"/>
            <a:ext cx="9838239" cy="10287000"/>
            <a:chOff x="0" y="0"/>
            <a:chExt cx="2591141" cy="270933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591141" cy="2709333"/>
            </a:xfrm>
            <a:custGeom>
              <a:avLst/>
              <a:gdLst/>
              <a:ahLst/>
              <a:cxnLst/>
              <a:rect r="r" b="b" t="t" l="l"/>
              <a:pathLst>
                <a:path h="2709333" w="2591141">
                  <a:moveTo>
                    <a:pt x="0" y="0"/>
                  </a:moveTo>
                  <a:lnTo>
                    <a:pt x="2591141" y="0"/>
                  </a:lnTo>
                  <a:lnTo>
                    <a:pt x="259114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BE5EA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123825"/>
              <a:ext cx="2591141" cy="28331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7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1008941"/>
            <a:ext cx="9480749" cy="1085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959"/>
              </a:lnSpc>
              <a:spcBef>
                <a:spcPct val="0"/>
              </a:spcBef>
            </a:pPr>
            <a:r>
              <a:rPr lang="en-US" b="true" sz="6399" i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Sınav Stresi Belirtileri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652617" y="2895464"/>
            <a:ext cx="8606683" cy="13620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12465" indent="-356233" lvl="1">
              <a:lnSpc>
                <a:spcPts val="5609"/>
              </a:lnSpc>
              <a:buFont typeface="Arial"/>
              <a:buChar char="•"/>
            </a:pPr>
            <a:r>
              <a:rPr lang="en-US" sz="32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Dikkat dağınıklığı, bilgiye erişimde zorlanma.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652617" y="5760180"/>
            <a:ext cx="8606683" cy="3476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12465" indent="-356233" lvl="1">
              <a:lnSpc>
                <a:spcPts val="5609"/>
              </a:lnSpc>
              <a:buFont typeface="Arial"/>
              <a:buChar char="•"/>
            </a:pPr>
            <a:r>
              <a:rPr lang="en-US" sz="32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Çocuk: Çok korkuyorum, sınavı geçemezsem ne olur?</a:t>
            </a:r>
          </a:p>
          <a:p>
            <a:pPr algn="l" marL="712465" indent="-356233" lvl="1">
              <a:lnSpc>
                <a:spcPts val="5609"/>
              </a:lnSpc>
              <a:buFont typeface="Arial"/>
              <a:buChar char="•"/>
            </a:pPr>
            <a:r>
              <a:rPr lang="en-US" sz="32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Ebeveyn: Elinden gelenin en iyisini yapmaya çalış. Bizim için önemli olan senin çaban, sonuç değil.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652617" y="2195995"/>
            <a:ext cx="8606683" cy="6420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505"/>
              </a:lnSpc>
            </a:pPr>
            <a:r>
              <a:rPr lang="en-US" b="true" sz="3238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Akademik: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652617" y="4991100"/>
            <a:ext cx="8606683" cy="6420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505"/>
              </a:lnSpc>
            </a:pPr>
            <a:r>
              <a:rPr lang="en-US" b="true" sz="3238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Diyalog Örneği:</a:t>
            </a:r>
          </a:p>
        </p:txBody>
      </p:sp>
      <p:sp>
        <p:nvSpPr>
          <p:cNvPr name="AutoShape 12" id="12"/>
          <p:cNvSpPr/>
          <p:nvPr/>
        </p:nvSpPr>
        <p:spPr>
          <a:xfrm>
            <a:off x="1028700" y="9741523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>
            <a:off x="10767060" y="1028700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1FF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15115" y="3269955"/>
            <a:ext cx="5539941" cy="5716344"/>
            <a:chOff x="0" y="0"/>
            <a:chExt cx="858282" cy="88561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58282" cy="885611"/>
            </a:xfrm>
            <a:custGeom>
              <a:avLst/>
              <a:gdLst/>
              <a:ahLst/>
              <a:cxnLst/>
              <a:rect r="r" b="b" t="t" l="l"/>
              <a:pathLst>
                <a:path h="885611" w="858282">
                  <a:moveTo>
                    <a:pt x="32142" y="0"/>
                  </a:moveTo>
                  <a:lnTo>
                    <a:pt x="826140" y="0"/>
                  </a:lnTo>
                  <a:cubicBezTo>
                    <a:pt x="843892" y="0"/>
                    <a:pt x="858282" y="14390"/>
                    <a:pt x="858282" y="32142"/>
                  </a:cubicBezTo>
                  <a:lnTo>
                    <a:pt x="858282" y="853469"/>
                  </a:lnTo>
                  <a:cubicBezTo>
                    <a:pt x="858282" y="861994"/>
                    <a:pt x="854896" y="870169"/>
                    <a:pt x="848868" y="876197"/>
                  </a:cubicBezTo>
                  <a:cubicBezTo>
                    <a:pt x="842840" y="882225"/>
                    <a:pt x="834665" y="885611"/>
                    <a:pt x="826140" y="885611"/>
                  </a:cubicBezTo>
                  <a:lnTo>
                    <a:pt x="32142" y="885611"/>
                  </a:lnTo>
                  <a:cubicBezTo>
                    <a:pt x="14390" y="885611"/>
                    <a:pt x="0" y="871221"/>
                    <a:pt x="0" y="853469"/>
                  </a:cubicBezTo>
                  <a:lnTo>
                    <a:pt x="0" y="32142"/>
                  </a:lnTo>
                  <a:cubicBezTo>
                    <a:pt x="0" y="14390"/>
                    <a:pt x="14390" y="0"/>
                    <a:pt x="32142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10571" r="0" b="-10571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8449761" y="0"/>
            <a:ext cx="9838239" cy="10287000"/>
            <a:chOff x="0" y="0"/>
            <a:chExt cx="2591141" cy="270933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591141" cy="2709333"/>
            </a:xfrm>
            <a:custGeom>
              <a:avLst/>
              <a:gdLst/>
              <a:ahLst/>
              <a:cxnLst/>
              <a:rect r="r" b="b" t="t" l="l"/>
              <a:pathLst>
                <a:path h="2709333" w="2591141">
                  <a:moveTo>
                    <a:pt x="0" y="0"/>
                  </a:moveTo>
                  <a:lnTo>
                    <a:pt x="2591141" y="0"/>
                  </a:lnTo>
                  <a:lnTo>
                    <a:pt x="259114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BE5EA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123825"/>
              <a:ext cx="2591141" cy="28331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7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1008941"/>
            <a:ext cx="9480749" cy="1085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959"/>
              </a:lnSpc>
              <a:spcBef>
                <a:spcPct val="0"/>
              </a:spcBef>
            </a:pPr>
            <a:r>
              <a:rPr lang="en-US" b="true" sz="6399" i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Velilerin Rolü: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652617" y="2152314"/>
            <a:ext cx="8606683" cy="2622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69289" indent="-334645" lvl="1">
              <a:lnSpc>
                <a:spcPts val="5269"/>
              </a:lnSpc>
              <a:buFont typeface="Arial"/>
              <a:buChar char="•"/>
            </a:pPr>
            <a:r>
              <a:rPr lang="en-US" sz="30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Çocuklarınızın kaygılarını anlamaya çalışın.</a:t>
            </a:r>
          </a:p>
          <a:p>
            <a:pPr algn="l" marL="669289" indent="-334645" lvl="1">
              <a:lnSpc>
                <a:spcPts val="5269"/>
              </a:lnSpc>
              <a:buFont typeface="Arial"/>
              <a:buChar char="•"/>
            </a:pPr>
            <a:r>
              <a:rPr lang="en-US" sz="30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"Mutlaka yüksek puan almalısın" gibi ifadelerden kaçının.</a:t>
            </a:r>
          </a:p>
          <a:p>
            <a:pPr algn="l" marL="669289" indent="-334645" lvl="1">
              <a:lnSpc>
                <a:spcPts val="5269"/>
              </a:lnSpc>
              <a:buFont typeface="Arial"/>
              <a:buChar char="•"/>
            </a:pPr>
            <a:r>
              <a:rPr lang="en-US" sz="30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Olumlu örnekler sunarak destekleyici olun.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652617" y="6271002"/>
            <a:ext cx="8606683" cy="3289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69289" indent="-334645" lvl="1">
              <a:lnSpc>
                <a:spcPts val="5269"/>
              </a:lnSpc>
              <a:buFont typeface="Arial"/>
              <a:buChar char="•"/>
            </a:pPr>
            <a:r>
              <a:rPr lang="en-US" sz="30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Çocuk: Başarısız olursam herkes benimle dalga geçer.</a:t>
            </a:r>
          </a:p>
          <a:p>
            <a:pPr algn="l" marL="669289" indent="-334645" lvl="1">
              <a:lnSpc>
                <a:spcPts val="5269"/>
              </a:lnSpc>
              <a:buFont typeface="Arial"/>
              <a:buChar char="•"/>
            </a:pPr>
            <a:r>
              <a:rPr lang="en-US" sz="30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Ebeveyn: Herkes hata yapabilir. Biz senin çabana değer veriyoruz, başkalarının ne dediği önemli değil.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652617" y="1211458"/>
            <a:ext cx="8606683" cy="6420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505"/>
              </a:lnSpc>
            </a:pPr>
            <a:r>
              <a:rPr lang="en-US" b="true" sz="3238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Destekleyici Olun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652617" y="5486046"/>
            <a:ext cx="8606683" cy="6420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505"/>
              </a:lnSpc>
            </a:pPr>
            <a:r>
              <a:rPr lang="en-US" b="true" sz="3238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Diyalog Örneği:</a:t>
            </a:r>
          </a:p>
        </p:txBody>
      </p:sp>
      <p:sp>
        <p:nvSpPr>
          <p:cNvPr name="AutoShape 12" id="12"/>
          <p:cNvSpPr/>
          <p:nvPr/>
        </p:nvSpPr>
        <p:spPr>
          <a:xfrm>
            <a:off x="1028700" y="9741523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>
            <a:off x="10767060" y="1028700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1FF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15115" y="3269955"/>
            <a:ext cx="5539941" cy="5716344"/>
            <a:chOff x="0" y="0"/>
            <a:chExt cx="858282" cy="88561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58282" cy="885611"/>
            </a:xfrm>
            <a:custGeom>
              <a:avLst/>
              <a:gdLst/>
              <a:ahLst/>
              <a:cxnLst/>
              <a:rect r="r" b="b" t="t" l="l"/>
              <a:pathLst>
                <a:path h="885611" w="858282">
                  <a:moveTo>
                    <a:pt x="32142" y="0"/>
                  </a:moveTo>
                  <a:lnTo>
                    <a:pt x="826140" y="0"/>
                  </a:lnTo>
                  <a:cubicBezTo>
                    <a:pt x="843892" y="0"/>
                    <a:pt x="858282" y="14390"/>
                    <a:pt x="858282" y="32142"/>
                  </a:cubicBezTo>
                  <a:lnTo>
                    <a:pt x="858282" y="853469"/>
                  </a:lnTo>
                  <a:cubicBezTo>
                    <a:pt x="858282" y="861994"/>
                    <a:pt x="854896" y="870169"/>
                    <a:pt x="848868" y="876197"/>
                  </a:cubicBezTo>
                  <a:cubicBezTo>
                    <a:pt x="842840" y="882225"/>
                    <a:pt x="834665" y="885611"/>
                    <a:pt x="826140" y="885611"/>
                  </a:cubicBezTo>
                  <a:lnTo>
                    <a:pt x="32142" y="885611"/>
                  </a:lnTo>
                  <a:cubicBezTo>
                    <a:pt x="14390" y="885611"/>
                    <a:pt x="0" y="871221"/>
                    <a:pt x="0" y="853469"/>
                  </a:cubicBezTo>
                  <a:lnTo>
                    <a:pt x="0" y="32142"/>
                  </a:lnTo>
                  <a:cubicBezTo>
                    <a:pt x="0" y="14390"/>
                    <a:pt x="14390" y="0"/>
                    <a:pt x="32142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22685" r="0" b="-22685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8449761" y="0"/>
            <a:ext cx="9838239" cy="10287000"/>
            <a:chOff x="0" y="0"/>
            <a:chExt cx="2591141" cy="270933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591141" cy="2709333"/>
            </a:xfrm>
            <a:custGeom>
              <a:avLst/>
              <a:gdLst/>
              <a:ahLst/>
              <a:cxnLst/>
              <a:rect r="r" b="b" t="t" l="l"/>
              <a:pathLst>
                <a:path h="2709333" w="2591141">
                  <a:moveTo>
                    <a:pt x="0" y="0"/>
                  </a:moveTo>
                  <a:lnTo>
                    <a:pt x="2591141" y="0"/>
                  </a:lnTo>
                  <a:lnTo>
                    <a:pt x="259114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BE5EA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123825"/>
              <a:ext cx="2591141" cy="28331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7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1008941"/>
            <a:ext cx="9480749" cy="1085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959"/>
              </a:lnSpc>
              <a:spcBef>
                <a:spcPct val="0"/>
              </a:spcBef>
            </a:pPr>
            <a:r>
              <a:rPr lang="en-US" b="true" sz="6399" i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Etkili Stres Yönetimi: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652617" y="2152314"/>
            <a:ext cx="8606683" cy="3289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69289" indent="-334645" lvl="1">
              <a:lnSpc>
                <a:spcPts val="5269"/>
              </a:lnSpc>
              <a:buFont typeface="Arial"/>
              <a:buChar char="•"/>
            </a:pPr>
            <a:r>
              <a:rPr lang="en-US" sz="3099" u="sng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Zaman Yönetimini Destekleyin:</a:t>
            </a:r>
            <a:r>
              <a:rPr lang="en-US" sz="30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Çalışma ve dinlenme planları oluşturun.</a:t>
            </a:r>
          </a:p>
          <a:p>
            <a:pPr algn="l" marL="669289" indent="-334645" lvl="1">
              <a:lnSpc>
                <a:spcPts val="5269"/>
              </a:lnSpc>
              <a:buFont typeface="Arial"/>
              <a:buChar char="•"/>
            </a:pPr>
            <a:r>
              <a:rPr lang="en-US" sz="3099" u="sng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Sağlıklı Beslenme ve Uyku Düzeni:</a:t>
            </a:r>
            <a:r>
              <a:rPr lang="en-US" sz="30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Dengeli beslenme ve yeterli uyku, zihinsel performansı artırır.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652617" y="6271002"/>
            <a:ext cx="8606683" cy="3289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69289" indent="-334645" lvl="1">
              <a:lnSpc>
                <a:spcPts val="5269"/>
              </a:lnSpc>
              <a:buFont typeface="Arial"/>
              <a:buChar char="•"/>
            </a:pPr>
            <a:r>
              <a:rPr lang="en-US" sz="30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Çocuk: Çalışmaya nereden başlayacağımı bilmiyorum.</a:t>
            </a:r>
          </a:p>
          <a:p>
            <a:pPr algn="l" marL="669289" indent="-334645" lvl="1">
              <a:lnSpc>
                <a:spcPts val="5269"/>
              </a:lnSpc>
              <a:buFont typeface="Arial"/>
              <a:buChar char="•"/>
            </a:pPr>
            <a:r>
              <a:rPr lang="en-US" sz="30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Ebeveyn: Hadi birlikte bir çalışma planı yapalım. Hangi konulara öncelik vermemiz gerektiğini belirleyebiliriz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652617" y="1211458"/>
            <a:ext cx="8606683" cy="6420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505"/>
              </a:lnSpc>
            </a:pPr>
            <a:r>
              <a:rPr lang="en-US" b="true" sz="3238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Stratejiler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652617" y="5486046"/>
            <a:ext cx="8606683" cy="6420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505"/>
              </a:lnSpc>
            </a:pPr>
            <a:r>
              <a:rPr lang="en-US" b="true" sz="3238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Diyalog Örneği:</a:t>
            </a:r>
          </a:p>
        </p:txBody>
      </p:sp>
      <p:sp>
        <p:nvSpPr>
          <p:cNvPr name="AutoShape 12" id="12"/>
          <p:cNvSpPr/>
          <p:nvPr/>
        </p:nvSpPr>
        <p:spPr>
          <a:xfrm>
            <a:off x="1028700" y="9741523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>
            <a:off x="10767060" y="1028700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1FF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15115" y="3269955"/>
            <a:ext cx="5539941" cy="5716344"/>
            <a:chOff x="0" y="0"/>
            <a:chExt cx="858282" cy="88561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58282" cy="885611"/>
            </a:xfrm>
            <a:custGeom>
              <a:avLst/>
              <a:gdLst/>
              <a:ahLst/>
              <a:cxnLst/>
              <a:rect r="r" b="b" t="t" l="l"/>
              <a:pathLst>
                <a:path h="885611" w="858282">
                  <a:moveTo>
                    <a:pt x="32142" y="0"/>
                  </a:moveTo>
                  <a:lnTo>
                    <a:pt x="826140" y="0"/>
                  </a:lnTo>
                  <a:cubicBezTo>
                    <a:pt x="843892" y="0"/>
                    <a:pt x="858282" y="14390"/>
                    <a:pt x="858282" y="32142"/>
                  </a:cubicBezTo>
                  <a:lnTo>
                    <a:pt x="858282" y="853469"/>
                  </a:lnTo>
                  <a:cubicBezTo>
                    <a:pt x="858282" y="861994"/>
                    <a:pt x="854896" y="870169"/>
                    <a:pt x="848868" y="876197"/>
                  </a:cubicBezTo>
                  <a:cubicBezTo>
                    <a:pt x="842840" y="882225"/>
                    <a:pt x="834665" y="885611"/>
                    <a:pt x="826140" y="885611"/>
                  </a:cubicBezTo>
                  <a:lnTo>
                    <a:pt x="32142" y="885611"/>
                  </a:lnTo>
                  <a:cubicBezTo>
                    <a:pt x="14390" y="885611"/>
                    <a:pt x="0" y="871221"/>
                    <a:pt x="0" y="853469"/>
                  </a:cubicBezTo>
                  <a:lnTo>
                    <a:pt x="0" y="32142"/>
                  </a:lnTo>
                  <a:cubicBezTo>
                    <a:pt x="0" y="14390"/>
                    <a:pt x="14390" y="0"/>
                    <a:pt x="32142" y="0"/>
                  </a:cubicBezTo>
                  <a:close/>
                </a:path>
              </a:pathLst>
            </a:custGeom>
            <a:blipFill>
              <a:blip r:embed="rId2"/>
              <a:stretch>
                <a:fillRect l="-27291" t="0" r="-27291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8449761" y="0"/>
            <a:ext cx="9838239" cy="10287000"/>
            <a:chOff x="0" y="0"/>
            <a:chExt cx="2591141" cy="270933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591141" cy="2709333"/>
            </a:xfrm>
            <a:custGeom>
              <a:avLst/>
              <a:gdLst/>
              <a:ahLst/>
              <a:cxnLst/>
              <a:rect r="r" b="b" t="t" l="l"/>
              <a:pathLst>
                <a:path h="2709333" w="2591141">
                  <a:moveTo>
                    <a:pt x="0" y="0"/>
                  </a:moveTo>
                  <a:lnTo>
                    <a:pt x="2591141" y="0"/>
                  </a:lnTo>
                  <a:lnTo>
                    <a:pt x="259114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BE5EA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123825"/>
              <a:ext cx="2591141" cy="28331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7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1008941"/>
            <a:ext cx="9480749" cy="1085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959"/>
              </a:lnSpc>
              <a:spcBef>
                <a:spcPct val="0"/>
              </a:spcBef>
            </a:pPr>
            <a:r>
              <a:rPr lang="en-US" b="true" sz="6399" i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Sınav Gününe Hazırlık: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652617" y="2152314"/>
            <a:ext cx="8606683" cy="195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69289" indent="-334645" lvl="1">
              <a:lnSpc>
                <a:spcPts val="5269"/>
              </a:lnSpc>
              <a:buFont typeface="Arial"/>
              <a:buChar char="•"/>
            </a:pPr>
            <a:r>
              <a:rPr lang="en-US" sz="30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Son günler tekrar yapın, yeni konular öğrenmeye çalışmayın.</a:t>
            </a:r>
          </a:p>
          <a:p>
            <a:pPr algn="l" marL="669289" indent="-334645" lvl="1">
              <a:lnSpc>
                <a:spcPts val="5269"/>
              </a:lnSpc>
              <a:buFont typeface="Arial"/>
              <a:buChar char="•"/>
            </a:pPr>
            <a:r>
              <a:rPr lang="en-US" sz="30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Aşırı uykusuz kalmaktan kaçının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652617" y="6271002"/>
            <a:ext cx="8606683" cy="3289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69289" indent="-334645" lvl="1">
              <a:lnSpc>
                <a:spcPts val="5269"/>
              </a:lnSpc>
              <a:buFont typeface="Arial"/>
              <a:buChar char="•"/>
            </a:pPr>
            <a:r>
              <a:rPr lang="en-US" sz="30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Çocuk: Sabah çok stresli olacağım, ya her şeyi unuturum?</a:t>
            </a:r>
          </a:p>
          <a:p>
            <a:pPr algn="l" marL="669289" indent="-334645" lvl="1">
              <a:lnSpc>
                <a:spcPts val="5269"/>
              </a:lnSpc>
              <a:buFont typeface="Arial"/>
              <a:buChar char="•"/>
            </a:pPr>
            <a:r>
              <a:rPr lang="en-US" sz="30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Ebeveyn: Sabah sakin kalman için bir nefes egzersizi yapabiliriz. Ayrıca sınava giderken sana moral vereceğim.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652617" y="1211458"/>
            <a:ext cx="8606683" cy="6420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505"/>
              </a:lnSpc>
            </a:pPr>
            <a:r>
              <a:rPr lang="en-US" b="true" sz="3238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Son Günler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652617" y="5486046"/>
            <a:ext cx="8606683" cy="6420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505"/>
              </a:lnSpc>
            </a:pPr>
            <a:r>
              <a:rPr lang="en-US" b="true" sz="3238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Diyalog Örneği:</a:t>
            </a:r>
          </a:p>
        </p:txBody>
      </p:sp>
      <p:sp>
        <p:nvSpPr>
          <p:cNvPr name="AutoShape 12" id="12"/>
          <p:cNvSpPr/>
          <p:nvPr/>
        </p:nvSpPr>
        <p:spPr>
          <a:xfrm>
            <a:off x="1028700" y="9741523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>
            <a:off x="10767060" y="1028700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1FF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093893" y="15849"/>
            <a:ext cx="4194107" cy="10271151"/>
            <a:chOff x="0" y="0"/>
            <a:chExt cx="1104621" cy="270515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04621" cy="2705159"/>
            </a:xfrm>
            <a:custGeom>
              <a:avLst/>
              <a:gdLst/>
              <a:ahLst/>
              <a:cxnLst/>
              <a:rect r="r" b="b" t="t" l="l"/>
              <a:pathLst>
                <a:path h="2705159" w="1104621">
                  <a:moveTo>
                    <a:pt x="0" y="0"/>
                  </a:moveTo>
                  <a:lnTo>
                    <a:pt x="1104621" y="0"/>
                  </a:lnTo>
                  <a:lnTo>
                    <a:pt x="1104621" y="2705159"/>
                  </a:lnTo>
                  <a:lnTo>
                    <a:pt x="0" y="2705159"/>
                  </a:lnTo>
                  <a:close/>
                </a:path>
              </a:pathLst>
            </a:custGeom>
            <a:solidFill>
              <a:srgbClr val="7994A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1104621" cy="27527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93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928486" y="1684924"/>
            <a:ext cx="6330814" cy="7573376"/>
            <a:chOff x="0" y="0"/>
            <a:chExt cx="8441085" cy="10097834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2"/>
            <a:srcRect l="22100" t="0" r="22100" b="0"/>
            <a:stretch>
              <a:fillRect/>
            </a:stretch>
          </p:blipFill>
          <p:spPr>
            <a:xfrm flipH="false" flipV="false">
              <a:off x="0" y="0"/>
              <a:ext cx="8441085" cy="10097834"/>
            </a:xfrm>
            <a:prstGeom prst="rect">
              <a:avLst/>
            </a:prstGeom>
          </p:spPr>
        </p:pic>
      </p:grpSp>
      <p:sp>
        <p:nvSpPr>
          <p:cNvPr name="Freeform 7" id="7"/>
          <p:cNvSpPr/>
          <p:nvPr/>
        </p:nvSpPr>
        <p:spPr>
          <a:xfrm flipH="false" flipV="false" rot="0">
            <a:off x="1028700" y="8974931"/>
            <a:ext cx="1905000" cy="283369"/>
          </a:xfrm>
          <a:custGeom>
            <a:avLst/>
            <a:gdLst/>
            <a:ahLst/>
            <a:cxnLst/>
            <a:rect r="r" b="b" t="t" l="l"/>
            <a:pathLst>
              <a:path h="283369" w="1905000">
                <a:moveTo>
                  <a:pt x="0" y="0"/>
                </a:moveTo>
                <a:lnTo>
                  <a:pt x="1905000" y="0"/>
                </a:lnTo>
                <a:lnTo>
                  <a:pt x="1905000" y="283369"/>
                </a:lnTo>
                <a:lnTo>
                  <a:pt x="0" y="2833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847359"/>
            <a:ext cx="9390243" cy="1085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959"/>
              </a:lnSpc>
              <a:spcBef>
                <a:spcPct val="0"/>
              </a:spcBef>
            </a:pPr>
            <a:r>
              <a:rPr lang="en-US" b="true" sz="6399" i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Uzman Desteği Gerekebilir mi?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33500" y="2463139"/>
            <a:ext cx="8644947" cy="1289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269"/>
              </a:lnSpc>
            </a:pPr>
            <a:r>
              <a:rPr lang="en-US" sz="30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• Aşırı stres veya kaygı durumunda rehberlik öğretmeni ya da psikologdan destek alınabilir.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33500" y="4399890"/>
            <a:ext cx="6938067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19"/>
              </a:lnSpc>
              <a:spcBef>
                <a:spcPct val="0"/>
              </a:spcBef>
            </a:pPr>
            <a:r>
              <a:rPr lang="en-US" b="true" sz="2799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Diyalog Örneği: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333500" y="5037124"/>
            <a:ext cx="8309667" cy="3289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69"/>
              </a:lnSpc>
            </a:pPr>
            <a:r>
              <a:rPr lang="en-US" sz="30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• Çocuk: Bu kaygıdan hiç kurtulamayacakmışım gibi hissediyorum.</a:t>
            </a:r>
          </a:p>
          <a:p>
            <a:pPr algn="l" marL="0" indent="0" lvl="0">
              <a:lnSpc>
                <a:spcPts val="5269"/>
              </a:lnSpc>
            </a:pPr>
            <a:r>
              <a:rPr lang="en-US" sz="30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• Ebeveyn: Bu konuda bir uzmanla konuşmaya ne dersin? Sana yardımcı olabilecek biri var.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1FF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747167"/>
            <a:ext cx="11534821" cy="1085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959"/>
              </a:lnSpc>
              <a:spcBef>
                <a:spcPct val="0"/>
              </a:spcBef>
            </a:pPr>
            <a:r>
              <a:rPr lang="en-US" b="true" sz="6399" i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Başarı Tek Bir Sınavla Ölçülmez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033176" y="3702049"/>
            <a:ext cx="14221647" cy="3098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89"/>
              </a:lnSpc>
            </a:pPr>
            <a:r>
              <a:rPr lang="en-US" sz="36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• Her çocuğun farklı yeteneklere sahip olduğunu unutmayın.</a:t>
            </a:r>
          </a:p>
          <a:p>
            <a:pPr algn="ctr">
              <a:lnSpc>
                <a:spcPts val="6289"/>
              </a:lnSpc>
            </a:pPr>
            <a:r>
              <a:rPr lang="en-US" sz="36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• Çocuklarınızın </a:t>
            </a:r>
            <a:r>
              <a:rPr lang="en-US" sz="3699" u="sng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en büyük destekçisi</a:t>
            </a:r>
            <a:r>
              <a:rPr lang="en-US" sz="36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olduğunuzu gösterin.</a:t>
            </a:r>
          </a:p>
          <a:p>
            <a:pPr algn="ctr">
              <a:lnSpc>
                <a:spcPts val="6289"/>
              </a:lnSpc>
            </a:pPr>
          </a:p>
          <a:p>
            <a:pPr algn="ctr" marL="0" indent="0" lvl="0">
              <a:lnSpc>
                <a:spcPts val="6289"/>
              </a:lnSpc>
            </a:pPr>
            <a:r>
              <a:rPr lang="en-US" sz="36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• </a:t>
            </a:r>
            <a:r>
              <a:rPr lang="en-US" b="true" sz="3699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"Başarı bir yolculuktur, varış noktası değil!"</a:t>
            </a:r>
          </a:p>
        </p:txBody>
      </p:sp>
      <p:sp>
        <p:nvSpPr>
          <p:cNvPr name="AutoShape 4" id="4"/>
          <p:cNvSpPr/>
          <p:nvPr/>
        </p:nvSpPr>
        <p:spPr>
          <a:xfrm>
            <a:off x="5897880" y="3568974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>
            <a:off x="5897880" y="7171009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8304001" y="2594778"/>
            <a:ext cx="1679997" cy="249900"/>
          </a:xfrm>
          <a:custGeom>
            <a:avLst/>
            <a:gdLst/>
            <a:ahLst/>
            <a:cxnLst/>
            <a:rect r="r" b="b" t="t" l="l"/>
            <a:pathLst>
              <a:path h="249900" w="1679997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304001" y="7894909"/>
            <a:ext cx="1679997" cy="249900"/>
          </a:xfrm>
          <a:custGeom>
            <a:avLst/>
            <a:gdLst/>
            <a:ahLst/>
            <a:cxnLst/>
            <a:rect r="r" b="b" t="t" l="l"/>
            <a:pathLst>
              <a:path h="249900" w="1679997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DAGaGBBFhv8</dc:identifier>
  <dcterms:modified xsi:type="dcterms:W3CDTF">2011-08-01T06:04:30Z</dcterms:modified>
  <cp:revision>1</cp:revision>
  <dc:title>Sınav Stresi Nasıl Yönetilir?</dc:title>
</cp:coreProperties>
</file>