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1" r:id="rId8"/>
    <p:sldId id="263" r:id="rId9"/>
    <p:sldId id="277" r:id="rId10"/>
    <p:sldId id="278" r:id="rId11"/>
    <p:sldId id="268" r:id="rId12"/>
    <p:sldId id="279" r:id="rId13"/>
    <p:sldId id="282" r:id="rId14"/>
    <p:sldId id="283" r:id="rId15"/>
    <p:sldId id="284" r:id="rId16"/>
    <p:sldId id="280" r:id="rId17"/>
    <p:sldId id="281" r:id="rId18"/>
    <p:sldId id="285" r:id="rId19"/>
    <p:sldId id="286" r:id="rId20"/>
    <p:sldId id="287" r:id="rId21"/>
    <p:sldId id="288" r:id="rId22"/>
    <p:sldId id="289" r:id="rId23"/>
    <p:sldId id="265" r:id="rId24"/>
    <p:sldId id="266" r:id="rId25"/>
    <p:sldId id="290" r:id="rId26"/>
    <p:sldId id="291" r:id="rId27"/>
    <p:sldId id="292" r:id="rId28"/>
    <p:sldId id="294" r:id="rId29"/>
    <p:sldId id="293" r:id="rId30"/>
    <p:sldId id="269" r:id="rId31"/>
    <p:sldId id="267" r:id="rId32"/>
    <p:sldId id="295" r:id="rId33"/>
    <p:sldId id="296" r:id="rId34"/>
    <p:sldId id="272" r:id="rId35"/>
    <p:sldId id="276" r:id="rId36"/>
  </p:sldIdLst>
  <p:sldSz cx="18288000" cy="10287000"/>
  <p:notesSz cx="6858000" cy="9144000"/>
  <p:embeddedFontLst>
    <p:embeddedFont>
      <p:font typeface="Segoe Script" pitchFamily="34" charset="0"/>
      <p:regular r:id="rId37"/>
      <p:bold r:id="rId38"/>
    </p:embeddedFont>
    <p:embeddedFont>
      <p:font typeface="Abril Fatface" charset="-94"/>
      <p:regular r:id="rId39"/>
    </p:embeddedFont>
    <p:embeddedFont>
      <p:font typeface="Calibri" pitchFamily="34" charset="0"/>
      <p:regular r:id="rId40"/>
      <p:bold r:id="rId41"/>
      <p:italic r:id="rId42"/>
      <p:boldItalic r:id="rId43"/>
    </p:embeddedFont>
    <p:embeddedFont>
      <p:font typeface="Roboto" charset="0"/>
      <p:regular r:id="rId44"/>
    </p:embeddedFont>
    <p:embeddedFont>
      <p:font typeface="Just Another Hand" charset="0"/>
      <p:regular r:id="rId45"/>
    </p:embeddedFont>
    <p:embeddedFont>
      <p:font typeface="Nunito Sans Ultra-Bold" charset="-94"/>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38" autoAdjust="0"/>
    <p:restoredTop sz="94622" autoAdjust="0"/>
  </p:normalViewPr>
  <p:slideViewPr>
    <p:cSldViewPr>
      <p:cViewPr>
        <p:scale>
          <a:sx n="51" d="100"/>
          <a:sy n="51" d="100"/>
        </p:scale>
        <p:origin x="-402"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1.svg"/><Relationship Id="rId5" Type="http://schemas.openxmlformats.org/officeDocument/2006/relationships/image" Target="../media/image63.svg"/><Relationship Id="rId10" Type="http://schemas.openxmlformats.org/officeDocument/2006/relationships/image" Target="../media/image40.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7"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1.svg"/><Relationship Id="rId5" Type="http://schemas.openxmlformats.org/officeDocument/2006/relationships/image" Target="../media/image63.svg"/><Relationship Id="rId10" Type="http://schemas.openxmlformats.org/officeDocument/2006/relationships/image" Target="../media/image40.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41.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3.svg"/><Relationship Id="rId9" Type="http://schemas.openxmlformats.org/officeDocument/2006/relationships/image" Target="../media/image71.svg"/></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7" Type="http://schemas.openxmlformats.org/officeDocument/2006/relationships/image" Target="../media/image6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6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6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6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7" Type="http://schemas.openxmlformats.org/officeDocument/2006/relationships/image" Target="../media/image6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0.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sv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25.svg"/><Relationship Id="rId2" Type="http://schemas.openxmlformats.org/officeDocument/2006/relationships/image" Target="../media/image13.png"/><Relationship Id="rId1" Type="http://schemas.openxmlformats.org/officeDocument/2006/relationships/slideLayout" Target="../slideLayouts/slideLayout7.xml"/><Relationship Id="rId10" Type="http://schemas.openxmlformats.org/officeDocument/2006/relationships/image" Target="../media/image14.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41.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3.svg"/><Relationship Id="rId10" Type="http://schemas.openxmlformats.org/officeDocument/2006/relationships/image" Target="../media/image23.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961255" y="0"/>
            <a:ext cx="13354945" cy="10286222"/>
          </a:xfrm>
          <a:custGeom>
            <a:avLst/>
            <a:gdLst/>
            <a:ahLst/>
            <a:cxnLst/>
            <a:rect l="l" t="t" r="r" b="b"/>
            <a:pathLst>
              <a:path w="13902753" h="13381400">
                <a:moveTo>
                  <a:pt x="0" y="0"/>
                </a:moveTo>
                <a:lnTo>
                  <a:pt x="13902754" y="0"/>
                </a:lnTo>
                <a:lnTo>
                  <a:pt x="13902754" y="13381400"/>
                </a:lnTo>
                <a:lnTo>
                  <a:pt x="0" y="13381400"/>
                </a:lnTo>
                <a:lnTo>
                  <a:pt x="0" y="0"/>
                </a:lnTo>
                <a:close/>
              </a:path>
            </a:pathLst>
          </a:custGeom>
          <a:blipFill>
            <a:blip r:embed="rId2"/>
            <a:stretch>
              <a:fillRect/>
            </a:stretch>
          </a:blipFill>
        </p:spPr>
      </p:sp>
      <p:sp>
        <p:nvSpPr>
          <p:cNvPr id="3" name="Freeform 3"/>
          <p:cNvSpPr/>
          <p:nvPr/>
        </p:nvSpPr>
        <p:spPr>
          <a:xfrm>
            <a:off x="1826" y="0"/>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864008" y="6171422"/>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3985231" y="3535611"/>
            <a:ext cx="10317538" cy="3806328"/>
          </a:xfrm>
          <a:prstGeom prst="rect">
            <a:avLst/>
          </a:prstGeom>
        </p:spPr>
        <p:txBody>
          <a:bodyPr lIns="0" tIns="0" rIns="0" bIns="0" rtlCol="0" anchor="t">
            <a:spAutoFit/>
          </a:bodyPr>
          <a:lstStyle/>
          <a:p>
            <a:pPr algn="ctr">
              <a:lnSpc>
                <a:spcPts val="14282"/>
              </a:lnSpc>
            </a:pPr>
            <a:r>
              <a:rPr lang="en-US" sz="17003" dirty="0">
                <a:solidFill>
                  <a:srgbClr val="22423D"/>
                </a:solidFill>
                <a:latin typeface="Segoe Script" pitchFamily="34" charset="0"/>
                <a:ea typeface="Moontime"/>
                <a:cs typeface="Moontime"/>
                <a:sym typeface="Moontime"/>
              </a:rPr>
              <a:t>AİLE İÇİ İLETİŞİM</a:t>
            </a:r>
          </a:p>
        </p:txBody>
      </p:sp>
      <p:sp>
        <p:nvSpPr>
          <p:cNvPr id="6" name="TextBox 6"/>
          <p:cNvSpPr txBox="1"/>
          <p:nvPr/>
        </p:nvSpPr>
        <p:spPr>
          <a:xfrm>
            <a:off x="5122411" y="7580754"/>
            <a:ext cx="8381379" cy="1633220"/>
          </a:xfrm>
          <a:prstGeom prst="rect">
            <a:avLst/>
          </a:prstGeom>
        </p:spPr>
        <p:txBody>
          <a:bodyPr lIns="0" tIns="0" rIns="0" bIns="0" rtlCol="0" anchor="t">
            <a:spAutoFit/>
          </a:bodyPr>
          <a:lstStyle/>
          <a:p>
            <a:pPr algn="ctr">
              <a:lnSpc>
                <a:spcPts val="6580"/>
              </a:lnSpc>
            </a:pPr>
            <a:r>
              <a:rPr lang="en-US" sz="4700" spc="780">
                <a:solidFill>
                  <a:srgbClr val="22423D"/>
                </a:solidFill>
                <a:latin typeface="Glacial Indifference"/>
                <a:ea typeface="Glacial Indifference"/>
                <a:cs typeface="Glacial Indifference"/>
                <a:sym typeface="Glacial Indifference"/>
              </a:rPr>
              <a:t>Çocuk Gelişimi uzmanı </a:t>
            </a:r>
          </a:p>
          <a:p>
            <a:pPr algn="ctr">
              <a:lnSpc>
                <a:spcPts val="6580"/>
              </a:lnSpc>
            </a:pPr>
            <a:r>
              <a:rPr lang="en-US" sz="4700" spc="780">
                <a:solidFill>
                  <a:srgbClr val="22423D"/>
                </a:solidFill>
                <a:latin typeface="Glacial Indifference"/>
                <a:ea typeface="Glacial Indifference"/>
                <a:cs typeface="Glacial Indifference"/>
                <a:sym typeface="Glacial Indifference"/>
              </a:rPr>
              <a:t>Emel ÇİFTÇİ</a:t>
            </a:r>
          </a:p>
        </p:txBody>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22423D"/>
                </a:solidFill>
                <a:latin typeface="Abril Fatface"/>
                <a:ea typeface="Abril Fatface"/>
                <a:cs typeface="Abril Fatface"/>
                <a:sym typeface="Abril Fatface"/>
              </a:rPr>
              <a:t>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471065" flipH="1" flipV="1">
            <a:off x="12885630" y="4345616"/>
            <a:ext cx="5385493" cy="554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007150" y="5064465"/>
            <a:ext cx="5254625"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49285" y="190498"/>
            <a:ext cx="5456237" cy="692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198381" y="952500"/>
            <a:ext cx="9857187" cy="1246495"/>
          </a:xfrm>
          <a:prstGeom prst="rect">
            <a:avLst/>
          </a:prstGeom>
        </p:spPr>
        <p:txBody>
          <a:bodyPr wrap="none">
            <a:spAutoFit/>
          </a:bodyPr>
          <a:lstStyle/>
          <a:p>
            <a:pPr lvl="0" algn="ctr">
              <a:lnSpc>
                <a:spcPts val="9011"/>
              </a:lnSpc>
            </a:pPr>
            <a:r>
              <a:rPr lang="tr-TR" sz="7200" b="1" dirty="0" smtClean="0">
                <a:solidFill>
                  <a:srgbClr val="22423D"/>
                </a:solidFill>
                <a:latin typeface="Segoe Script" pitchFamily="34" charset="0"/>
                <a:ea typeface="Moontime"/>
                <a:cs typeface="Moontime"/>
                <a:sym typeface="Moontime"/>
              </a:rPr>
              <a:t>Demokratik  </a:t>
            </a:r>
            <a:r>
              <a:rPr lang="tr-TR" sz="7200" b="1" dirty="0">
                <a:solidFill>
                  <a:srgbClr val="22423D"/>
                </a:solidFill>
                <a:latin typeface="Segoe Script" pitchFamily="34" charset="0"/>
                <a:ea typeface="Moontime"/>
                <a:cs typeface="Moontime"/>
                <a:sym typeface="Moontime"/>
              </a:rPr>
              <a:t>tutum</a:t>
            </a:r>
            <a:endParaRPr lang="tr-TR" sz="7200" b="1" dirty="0">
              <a:solidFill>
                <a:srgbClr val="22423D"/>
              </a:solidFill>
              <a:latin typeface="Segoe Script" pitchFamily="34" charset="0"/>
              <a:ea typeface="Moontime"/>
              <a:cs typeface="Moontime"/>
              <a:sym typeface="Moontime"/>
            </a:endParaRPr>
          </a:p>
        </p:txBody>
      </p:sp>
      <p:sp>
        <p:nvSpPr>
          <p:cNvPr id="3" name="Dikdörtgen 2"/>
          <p:cNvSpPr/>
          <p:nvPr/>
        </p:nvSpPr>
        <p:spPr>
          <a:xfrm>
            <a:off x="685800" y="2538015"/>
            <a:ext cx="8610599" cy="7478970"/>
          </a:xfrm>
          <a:prstGeom prst="rect">
            <a:avLst/>
          </a:prstGeom>
        </p:spPr>
        <p:txBody>
          <a:bodyPr wrap="square">
            <a:spAutoFit/>
          </a:bodyPr>
          <a:lstStyle/>
          <a:p>
            <a:pPr marL="285750" lvl="0" indent="-285750">
              <a:buFont typeface="Wingdings" pitchFamily="2" charset="2"/>
              <a:buChar char="ü"/>
            </a:pPr>
            <a:r>
              <a:rPr lang="tr-TR" sz="4800" dirty="0">
                <a:solidFill>
                  <a:prstClr val="black"/>
                </a:solidFill>
              </a:rPr>
              <a:t>Anne-baba </a:t>
            </a:r>
            <a:r>
              <a:rPr lang="tr-TR" sz="4800" dirty="0" smtClean="0">
                <a:solidFill>
                  <a:prstClr val="black"/>
                </a:solidFill>
              </a:rPr>
              <a:t>çocuk birbirleri üzerinde güç uygulamazlar.</a:t>
            </a:r>
          </a:p>
          <a:p>
            <a:pPr marL="285750" lvl="0" indent="-285750">
              <a:buFont typeface="Wingdings" pitchFamily="2" charset="2"/>
              <a:buChar char="ü"/>
            </a:pPr>
            <a:r>
              <a:rPr lang="tr-TR" sz="4800" dirty="0" smtClean="0">
                <a:solidFill>
                  <a:prstClr val="black"/>
                </a:solidFill>
              </a:rPr>
              <a:t>Birbirlerinin istek ve ihtiyaçlarına ilgilidirler</a:t>
            </a:r>
          </a:p>
          <a:p>
            <a:pPr marL="285750" lvl="0" indent="-285750">
              <a:buFont typeface="Wingdings" pitchFamily="2" charset="2"/>
              <a:buChar char="ü"/>
            </a:pPr>
            <a:r>
              <a:rPr lang="tr-TR" sz="4800" dirty="0" smtClean="0">
                <a:solidFill>
                  <a:prstClr val="black"/>
                </a:solidFill>
              </a:rPr>
              <a:t>Çocuk yetiştirmede kalıcı ve etkin sonuçlar elde edilmesini sağlar.</a:t>
            </a:r>
          </a:p>
          <a:p>
            <a:pPr marL="285750" lvl="0" indent="-285750">
              <a:buFont typeface="Wingdings" pitchFamily="2" charset="2"/>
              <a:buChar char="ü"/>
            </a:pPr>
            <a:r>
              <a:rPr lang="tr-TR" sz="4800" dirty="0" smtClean="0">
                <a:solidFill>
                  <a:prstClr val="black"/>
                </a:solidFill>
              </a:rPr>
              <a:t>Anne-baba gücünü çocuğu güçlendirmek ve desteklemek için kullanır.</a:t>
            </a:r>
            <a:endParaRPr lang="tr-TR" sz="4800" dirty="0">
              <a:solidFill>
                <a:prstClr val="black"/>
              </a:solidFill>
            </a:endParaRPr>
          </a:p>
        </p:txBody>
      </p:sp>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599" y="2538014"/>
            <a:ext cx="9602758" cy="774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108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13</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95301"/>
            <a:ext cx="11524542" cy="1021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9492"/>
            <a:ext cx="16700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17950" y="2139492"/>
            <a:ext cx="16700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4114800" y="3207304"/>
            <a:ext cx="10871887" cy="3046988"/>
          </a:xfrm>
          <a:prstGeom prst="rect">
            <a:avLst/>
          </a:prstGeom>
          <a:noFill/>
        </p:spPr>
        <p:txBody>
          <a:bodyPr wrap="none" rtlCol="0">
            <a:spAutoFit/>
          </a:bodyPr>
          <a:lstStyle/>
          <a:p>
            <a:r>
              <a:rPr lang="tr-TR" sz="9600" b="1" dirty="0" smtClean="0">
                <a:latin typeface="Segoe Script" pitchFamily="34" charset="0"/>
              </a:rPr>
              <a:t>Aile içi iletişim</a:t>
            </a:r>
          </a:p>
          <a:p>
            <a:pPr algn="ctr"/>
            <a:r>
              <a:rPr lang="tr-TR" sz="9600" b="1" dirty="0" smtClean="0">
                <a:latin typeface="Segoe Script" pitchFamily="34" charset="0"/>
              </a:rPr>
              <a:t> engelleri</a:t>
            </a:r>
            <a:endParaRPr lang="tr-TR" sz="9600" b="1" dirty="0">
              <a:latin typeface="Segoe Script"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71600" y="2696676"/>
            <a:ext cx="6172200" cy="2862322"/>
          </a:xfrm>
          <a:prstGeom prst="rect">
            <a:avLst/>
          </a:prstGeom>
        </p:spPr>
        <p:txBody>
          <a:bodyPr wrap="square">
            <a:spAutoFit/>
          </a:bodyPr>
          <a:lstStyle/>
          <a:p>
            <a:r>
              <a:rPr lang="tr-TR" sz="3600" dirty="0" smtClean="0"/>
              <a:t>“</a:t>
            </a:r>
            <a:r>
              <a:rPr lang="tr-TR" sz="3600" dirty="0"/>
              <a:t>Yapman gerekir”</a:t>
            </a:r>
          </a:p>
          <a:p>
            <a:pPr algn="just"/>
            <a:r>
              <a:rPr lang="tr-TR" sz="3600" dirty="0"/>
              <a:t>“Yapmak zorundasın’’ </a:t>
            </a:r>
            <a:endParaRPr lang="tr-TR" sz="3600" dirty="0" smtClean="0"/>
          </a:p>
          <a:p>
            <a:pPr algn="just"/>
            <a:r>
              <a:rPr lang="tr-TR" sz="3600" dirty="0" smtClean="0"/>
              <a:t>“</a:t>
            </a:r>
            <a:r>
              <a:rPr lang="tr-TR" sz="3600" dirty="0"/>
              <a:t>Şimdi oraya git</a:t>
            </a:r>
            <a:r>
              <a:rPr lang="tr-TR" sz="3600" dirty="0" smtClean="0"/>
              <a:t>” </a:t>
            </a:r>
          </a:p>
          <a:p>
            <a:pPr algn="just"/>
            <a:r>
              <a:rPr lang="tr-TR" sz="3600" dirty="0" smtClean="0"/>
              <a:t>“</a:t>
            </a:r>
            <a:r>
              <a:rPr lang="tr-TR" sz="3600" dirty="0"/>
              <a:t>Yakınmayı bırak</a:t>
            </a:r>
            <a:r>
              <a:rPr lang="tr-TR" sz="3600" dirty="0" smtClean="0"/>
              <a:t>”</a:t>
            </a:r>
            <a:endParaRPr lang="tr-TR" sz="3600" dirty="0"/>
          </a:p>
          <a:p>
            <a:r>
              <a:rPr lang="tr-TR" sz="3600" dirty="0"/>
              <a:t>“Odana git”</a:t>
            </a:r>
          </a:p>
        </p:txBody>
      </p:sp>
      <p:sp>
        <p:nvSpPr>
          <p:cNvPr id="3" name="Dikdörtgen 2"/>
          <p:cNvSpPr/>
          <p:nvPr/>
        </p:nvSpPr>
        <p:spPr>
          <a:xfrm>
            <a:off x="8285453" y="2835175"/>
            <a:ext cx="9829800" cy="2585323"/>
          </a:xfrm>
          <a:prstGeom prst="rect">
            <a:avLst/>
          </a:prstGeom>
        </p:spPr>
        <p:txBody>
          <a:bodyPr wrap="square">
            <a:spAutoFit/>
          </a:bodyPr>
          <a:lstStyle/>
          <a:p>
            <a:r>
              <a:rPr lang="tr-TR" sz="3600" dirty="0"/>
              <a:t>Bireye kendi duygu ve isteklerinin önemsiz   olduğunu hissettir</a:t>
            </a:r>
            <a:r>
              <a:rPr lang="tr-TR" sz="3600" dirty="0" smtClean="0"/>
              <a:t>.</a:t>
            </a:r>
          </a:p>
          <a:p>
            <a:r>
              <a:rPr lang="tr-TR" sz="3600" dirty="0"/>
              <a:t>Korku ve direnç yaratır</a:t>
            </a:r>
            <a:r>
              <a:rPr lang="tr-TR" sz="3600" dirty="0" smtClean="0"/>
              <a:t>.</a:t>
            </a:r>
          </a:p>
          <a:p>
            <a:r>
              <a:rPr lang="tr-TR" sz="3600" dirty="0"/>
              <a:t>İstenenin tersi yönünde davranışlar sergiletebilir.</a:t>
            </a:r>
          </a:p>
          <a:p>
            <a:endParaRPr lang="tr-TR" dirty="0"/>
          </a:p>
        </p:txBody>
      </p:sp>
      <p:sp>
        <p:nvSpPr>
          <p:cNvPr id="4" name="Dikdörtgen 3"/>
          <p:cNvSpPr/>
          <p:nvPr/>
        </p:nvSpPr>
        <p:spPr>
          <a:xfrm>
            <a:off x="4482582" y="1562100"/>
            <a:ext cx="8717771" cy="923330"/>
          </a:xfrm>
          <a:prstGeom prst="rect">
            <a:avLst/>
          </a:prstGeom>
        </p:spPr>
        <p:txBody>
          <a:bodyPr wrap="none">
            <a:spAutoFit/>
          </a:bodyPr>
          <a:lstStyle/>
          <a:p>
            <a:r>
              <a:rPr lang="tr-TR" sz="5400" b="1" dirty="0" smtClean="0"/>
              <a:t>1.Emir </a:t>
            </a:r>
            <a:r>
              <a:rPr lang="tr-TR" sz="5400" b="1" dirty="0"/>
              <a:t>vermek, Yönlendirmek</a:t>
            </a:r>
            <a:r>
              <a:rPr lang="tr-TR" dirty="0"/>
              <a:t>:</a:t>
            </a:r>
          </a:p>
        </p:txBody>
      </p:sp>
      <p:sp>
        <p:nvSpPr>
          <p:cNvPr id="5" name="Sağ Ok 4"/>
          <p:cNvSpPr/>
          <p:nvPr/>
        </p:nvSpPr>
        <p:spPr>
          <a:xfrm>
            <a:off x="5822302" y="3924300"/>
            <a:ext cx="2178698" cy="1066800"/>
          </a:xfrm>
          <a:prstGeom prst="rightArrow">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605063"/>
            <a:ext cx="6848475"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17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4"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5400000">
            <a:off x="240778" y="32218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grayscl/>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6160674" y="6914526"/>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5"/>
          <p:cNvSpPr/>
          <p:nvPr/>
        </p:nvSpPr>
        <p:spPr>
          <a:xfrm rot="-5400000">
            <a:off x="9664663" y="3030808"/>
            <a:ext cx="6515877" cy="6463596"/>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 name="Dikdörtgen 1"/>
          <p:cNvSpPr/>
          <p:nvPr/>
        </p:nvSpPr>
        <p:spPr>
          <a:xfrm>
            <a:off x="6428174" y="1261290"/>
            <a:ext cx="3926130" cy="1200329"/>
          </a:xfrm>
          <a:prstGeom prst="rect">
            <a:avLst/>
          </a:prstGeom>
        </p:spPr>
        <p:txBody>
          <a:bodyPr wrap="square">
            <a:spAutoFit/>
          </a:bodyPr>
          <a:lstStyle/>
          <a:p>
            <a:r>
              <a:rPr lang="tr-TR" sz="7200" dirty="0"/>
              <a:t>2. </a:t>
            </a:r>
            <a:r>
              <a:rPr lang="tr-TR" sz="7200" dirty="0" smtClean="0"/>
              <a:t>Tehdit</a:t>
            </a:r>
            <a:endParaRPr lang="tr-TR" sz="7200" dirty="0"/>
          </a:p>
        </p:txBody>
      </p:sp>
      <p:sp>
        <p:nvSpPr>
          <p:cNvPr id="3" name="Dikdörtgen 2"/>
          <p:cNvSpPr/>
          <p:nvPr/>
        </p:nvSpPr>
        <p:spPr>
          <a:xfrm>
            <a:off x="9906000" y="4543336"/>
            <a:ext cx="5562600" cy="1846659"/>
          </a:xfrm>
          <a:prstGeom prst="rect">
            <a:avLst/>
          </a:prstGeom>
        </p:spPr>
        <p:txBody>
          <a:bodyPr wrap="square">
            <a:spAutoFit/>
          </a:bodyPr>
          <a:lstStyle/>
          <a:p>
            <a:endParaRPr lang="tr-TR" dirty="0"/>
          </a:p>
          <a:p>
            <a:r>
              <a:rPr lang="tr-TR" sz="3200" dirty="0" smtClean="0"/>
              <a:t>Korku </a:t>
            </a:r>
            <a:r>
              <a:rPr lang="tr-TR" sz="3200" dirty="0"/>
              <a:t>ve boyu eğme içerir </a:t>
            </a:r>
          </a:p>
          <a:p>
            <a:r>
              <a:rPr lang="tr-TR" sz="3200" dirty="0" smtClean="0"/>
              <a:t>Sonuçları </a:t>
            </a:r>
            <a:r>
              <a:rPr lang="tr-TR" sz="3200" dirty="0"/>
              <a:t>merak edip denenebilir. </a:t>
            </a:r>
          </a:p>
        </p:txBody>
      </p:sp>
      <p:sp>
        <p:nvSpPr>
          <p:cNvPr id="8" name="Dikdörtgen 7"/>
          <p:cNvSpPr/>
          <p:nvPr/>
        </p:nvSpPr>
        <p:spPr>
          <a:xfrm>
            <a:off x="532620" y="4543336"/>
            <a:ext cx="6125588" cy="2400657"/>
          </a:xfrm>
          <a:prstGeom prst="rect">
            <a:avLst/>
          </a:prstGeom>
        </p:spPr>
        <p:txBody>
          <a:bodyPr wrap="none">
            <a:spAutoFit/>
          </a:bodyPr>
          <a:lstStyle/>
          <a:p>
            <a:r>
              <a:rPr lang="tr-TR" sz="3200" dirty="0"/>
              <a:t>“.........yapmazsan............olur</a:t>
            </a:r>
            <a:r>
              <a:rPr lang="tr-TR" sz="3200" dirty="0" smtClean="0"/>
              <a:t>”</a:t>
            </a:r>
          </a:p>
          <a:p>
            <a:r>
              <a:rPr lang="tr-TR" sz="3200" dirty="0"/>
              <a:t>“Ya yaparsın, yoksa................” </a:t>
            </a:r>
            <a:endParaRPr lang="tr-TR" sz="3200" dirty="0" smtClean="0"/>
          </a:p>
          <a:p>
            <a:r>
              <a:rPr lang="tr-TR" sz="3200" dirty="0"/>
              <a:t>“Bunu Yapmazsan pişman olursun!”</a:t>
            </a:r>
          </a:p>
          <a:p>
            <a:endParaRPr lang="tr-TR" dirty="0" smtClean="0"/>
          </a:p>
          <a:p>
            <a:endParaRPr lang="tr-TR" dirty="0" smtClean="0"/>
          </a:p>
          <a:p>
            <a:r>
              <a:rPr lang="tr-TR" dirty="0" smtClean="0"/>
              <a:t> </a:t>
            </a:r>
            <a:endParaRPr lang="tr-TR" dirty="0"/>
          </a:p>
        </p:txBody>
      </p:sp>
    </p:spTree>
    <p:extLst>
      <p:ext uri="{BB962C8B-B14F-4D97-AF65-F5344CB8AC3E}">
        <p14:creationId xmlns:p14="http://schemas.microsoft.com/office/powerpoint/2010/main" val="52300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 name="Freeform 5"/>
          <p:cNvSpPr/>
          <p:nvPr/>
        </p:nvSpPr>
        <p:spPr>
          <a:xfrm rot="-5400000">
            <a:off x="240778" y="32218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3">
                  <a:tint val="45000"/>
                  <a:satMod val="400000"/>
                </a:schemeClr>
              </a:duotone>
              <a:extLst>
                <a:ext uri="{96DAC541-7B7A-43D3-8B79-37D633B846F1}">
                  <asvg:svgBlip xmlns="" xmlns:asvg="http://schemas.microsoft.com/office/drawing/2016/SVG/main" r:embed="rId7"/>
                </a:ext>
              </a:extLst>
            </a:blip>
            <a:stretch>
              <a:fillRect/>
            </a:stretch>
          </a:blipFill>
        </p:spPr>
      </p:sp>
      <p:sp>
        <p:nvSpPr>
          <p:cNvPr id="4" name="Freeform 5"/>
          <p:cNvSpPr/>
          <p:nvPr/>
        </p:nvSpPr>
        <p:spPr>
          <a:xfrm rot="-5400000">
            <a:off x="10108679" y="3374266"/>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tx2">
                  <a:tint val="45000"/>
                  <a:satMod val="400000"/>
                </a:schemeClr>
              </a:duotone>
              <a:extLst>
                <a:ext uri="{96DAC541-7B7A-43D3-8B79-37D633B846F1}">
                  <asvg:svgBlip xmlns="" xmlns:asvg="http://schemas.microsoft.com/office/drawing/2016/SVG/main" r:embed="rId7"/>
                </a:ext>
              </a:extLst>
            </a:blip>
            <a:stretch>
              <a:fillRect/>
            </a:stretch>
          </a:blipFill>
        </p:spPr>
      </p:sp>
      <p:sp>
        <p:nvSpPr>
          <p:cNvPr id="5" name="Freeform 6"/>
          <p:cNvSpPr/>
          <p:nvPr/>
        </p:nvSpPr>
        <p:spPr>
          <a:xfrm>
            <a:off x="6463941" y="6473845"/>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Dikdörtgen 5"/>
          <p:cNvSpPr/>
          <p:nvPr/>
        </p:nvSpPr>
        <p:spPr>
          <a:xfrm>
            <a:off x="5152037" y="1676789"/>
            <a:ext cx="6993325" cy="830997"/>
          </a:xfrm>
          <a:prstGeom prst="rect">
            <a:avLst/>
          </a:prstGeom>
        </p:spPr>
        <p:txBody>
          <a:bodyPr wrap="none">
            <a:spAutoFit/>
          </a:bodyPr>
          <a:lstStyle/>
          <a:p>
            <a:r>
              <a:rPr lang="nl-NL" sz="4800" b="1" dirty="0"/>
              <a:t>3. Ahlak Dersi, Vaaz </a:t>
            </a:r>
            <a:r>
              <a:rPr lang="nl-NL" sz="4800" b="1" dirty="0" smtClean="0"/>
              <a:t>Verme</a:t>
            </a:r>
            <a:endParaRPr lang="tr-TR" sz="4800" b="1" dirty="0" smtClean="0"/>
          </a:p>
        </p:txBody>
      </p:sp>
      <p:sp>
        <p:nvSpPr>
          <p:cNvPr id="7" name="Dikdörtgen 6"/>
          <p:cNvSpPr/>
          <p:nvPr/>
        </p:nvSpPr>
        <p:spPr>
          <a:xfrm>
            <a:off x="10439400" y="4412167"/>
            <a:ext cx="6086712" cy="2554545"/>
          </a:xfrm>
          <a:prstGeom prst="rect">
            <a:avLst/>
          </a:prstGeom>
        </p:spPr>
        <p:txBody>
          <a:bodyPr wrap="square">
            <a:spAutoFit/>
          </a:bodyPr>
          <a:lstStyle/>
          <a:p>
            <a:pPr marL="571500" indent="-571500">
              <a:buFont typeface="Wingdings" pitchFamily="2" charset="2"/>
              <a:buChar char="Ø"/>
            </a:pPr>
            <a:r>
              <a:rPr lang="tr-TR" sz="4000" dirty="0" smtClean="0"/>
              <a:t>Çocukta </a:t>
            </a:r>
            <a:r>
              <a:rPr lang="tr-TR" sz="4000" dirty="0"/>
              <a:t>suçluluk duygusu uyandırır.</a:t>
            </a:r>
          </a:p>
          <a:p>
            <a:pPr marL="571500" indent="-571500">
              <a:buFont typeface="Wingdings" pitchFamily="2" charset="2"/>
              <a:buChar char="Ø"/>
            </a:pPr>
            <a:r>
              <a:rPr lang="tr-TR" sz="4000" dirty="0" smtClean="0"/>
              <a:t>Çocuğun </a:t>
            </a:r>
            <a:r>
              <a:rPr lang="tr-TR" sz="4000" dirty="0"/>
              <a:t>değerlerine güvenilmediği hissi </a:t>
            </a:r>
            <a:r>
              <a:rPr lang="tr-TR" sz="4000" dirty="0" smtClean="0"/>
              <a:t>verir</a:t>
            </a:r>
            <a:endParaRPr lang="tr-TR" sz="4000" dirty="0"/>
          </a:p>
        </p:txBody>
      </p:sp>
      <p:sp>
        <p:nvSpPr>
          <p:cNvPr id="8" name="Dikdörtgen 7"/>
          <p:cNvSpPr/>
          <p:nvPr/>
        </p:nvSpPr>
        <p:spPr>
          <a:xfrm>
            <a:off x="419099" y="4533900"/>
            <a:ext cx="6044842" cy="3139321"/>
          </a:xfrm>
          <a:prstGeom prst="rect">
            <a:avLst/>
          </a:prstGeom>
        </p:spPr>
        <p:txBody>
          <a:bodyPr wrap="square">
            <a:spAutoFit/>
          </a:bodyPr>
          <a:lstStyle/>
          <a:p>
            <a:r>
              <a:rPr lang="tr-TR" sz="3600" dirty="0"/>
              <a:t>“ Böyle davranmamalısın</a:t>
            </a:r>
            <a:r>
              <a:rPr lang="tr-TR" sz="3600" dirty="0" smtClean="0"/>
              <a:t>.”</a:t>
            </a:r>
          </a:p>
          <a:p>
            <a:r>
              <a:rPr lang="tr-TR" sz="3600" dirty="0"/>
              <a:t>“Kardeşini kıskanmamalısın</a:t>
            </a:r>
            <a:r>
              <a:rPr lang="tr-TR" sz="3600" dirty="0" smtClean="0"/>
              <a:t>.”</a:t>
            </a:r>
          </a:p>
          <a:p>
            <a:r>
              <a:rPr lang="tr-TR" sz="3600" dirty="0"/>
              <a:t> “Büyüklerine karşı saygılı davranmalısın.”</a:t>
            </a:r>
          </a:p>
          <a:p>
            <a:endParaRPr lang="tr-TR" dirty="0" smtClean="0"/>
          </a:p>
          <a:p>
            <a:endParaRPr lang="tr-TR" dirty="0" smtClean="0"/>
          </a:p>
          <a:p>
            <a:r>
              <a:rPr lang="tr-TR" dirty="0" smtClean="0"/>
              <a:t> </a:t>
            </a:r>
            <a:endParaRPr lang="tr-TR" dirty="0"/>
          </a:p>
        </p:txBody>
      </p:sp>
    </p:spTree>
    <p:extLst>
      <p:ext uri="{BB962C8B-B14F-4D97-AF65-F5344CB8AC3E}">
        <p14:creationId xmlns:p14="http://schemas.microsoft.com/office/powerpoint/2010/main" val="1249413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3" name="Freeform 5"/>
          <p:cNvSpPr/>
          <p:nvPr/>
        </p:nvSpPr>
        <p:spPr>
          <a:xfrm rot="-5400000">
            <a:off x="240778" y="32218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4" name="Freeform 5"/>
          <p:cNvSpPr/>
          <p:nvPr/>
        </p:nvSpPr>
        <p:spPr>
          <a:xfrm rot="-5400000">
            <a:off x="9803879" y="3268519"/>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3">
                  <a:tint val="45000"/>
                  <a:satMod val="400000"/>
                </a:schemeClr>
              </a:duotone>
              <a:extLst>
                <a:ext uri="{96DAC541-7B7A-43D3-8B79-37D633B846F1}">
                  <asvg:svgBlip xmlns="" xmlns:asvg="http://schemas.microsoft.com/office/drawing/2016/SVG/main" r:embed="rId7"/>
                </a:ext>
              </a:extLst>
            </a:blip>
            <a:stretch>
              <a:fillRect/>
            </a:stretch>
          </a:blipFill>
        </p:spPr>
      </p:sp>
      <p:sp>
        <p:nvSpPr>
          <p:cNvPr id="5" name="Dikdörtgen 4"/>
          <p:cNvSpPr/>
          <p:nvPr/>
        </p:nvSpPr>
        <p:spPr>
          <a:xfrm>
            <a:off x="10358556" y="4413274"/>
            <a:ext cx="5643444" cy="3693319"/>
          </a:xfrm>
          <a:prstGeom prst="rect">
            <a:avLst/>
          </a:prstGeom>
        </p:spPr>
        <p:txBody>
          <a:bodyPr wrap="square">
            <a:spAutoFit/>
          </a:bodyPr>
          <a:lstStyle/>
          <a:p>
            <a:endParaRPr lang="tr-TR" dirty="0"/>
          </a:p>
          <a:p>
            <a:pPr marL="571500" indent="-571500">
              <a:buFont typeface="Arial" pitchFamily="34" charset="0"/>
              <a:buChar char="•"/>
            </a:pPr>
            <a:r>
              <a:rPr lang="tr-TR" sz="3600" dirty="0" smtClean="0"/>
              <a:t>Çocuğun </a:t>
            </a:r>
            <a:r>
              <a:rPr lang="tr-TR" sz="3600" dirty="0"/>
              <a:t>kendi sorunlarını çözemediğini hissettirir. </a:t>
            </a:r>
          </a:p>
          <a:p>
            <a:pPr marL="571500" indent="-571500">
              <a:buFont typeface="Arial" pitchFamily="34" charset="0"/>
              <a:buChar char="•"/>
            </a:pPr>
            <a:r>
              <a:rPr lang="sv-SE" sz="3600" dirty="0" smtClean="0"/>
              <a:t>Sorumluluk </a:t>
            </a:r>
            <a:r>
              <a:rPr lang="sv-SE" sz="3600" dirty="0"/>
              <a:t>bilincini azaltır. </a:t>
            </a:r>
          </a:p>
          <a:p>
            <a:pPr marL="571500" indent="-571500">
              <a:buFont typeface="Arial" pitchFamily="34" charset="0"/>
              <a:buChar char="•"/>
            </a:pPr>
            <a:r>
              <a:rPr lang="tr-TR" sz="3600" dirty="0" smtClean="0"/>
              <a:t>Aşağılık </a:t>
            </a:r>
            <a:r>
              <a:rPr lang="tr-TR" sz="3600" dirty="0"/>
              <a:t>duygusu geliştirebilir. </a:t>
            </a:r>
          </a:p>
        </p:txBody>
      </p:sp>
      <p:sp>
        <p:nvSpPr>
          <p:cNvPr id="6" name="Dikdörtgen 5"/>
          <p:cNvSpPr/>
          <p:nvPr/>
        </p:nvSpPr>
        <p:spPr>
          <a:xfrm>
            <a:off x="6626965" y="1333500"/>
            <a:ext cx="4173450" cy="830997"/>
          </a:xfrm>
          <a:prstGeom prst="rect">
            <a:avLst/>
          </a:prstGeom>
        </p:spPr>
        <p:txBody>
          <a:bodyPr wrap="none">
            <a:spAutoFit/>
          </a:bodyPr>
          <a:lstStyle/>
          <a:p>
            <a:r>
              <a:rPr lang="tr-TR" sz="4800" b="1" dirty="0"/>
              <a:t>4. Öğüt Verme: </a:t>
            </a:r>
            <a:endParaRPr lang="tr-TR" sz="4800" dirty="0"/>
          </a:p>
        </p:txBody>
      </p:sp>
      <p:sp>
        <p:nvSpPr>
          <p:cNvPr id="7" name="Dikdörtgen 6"/>
          <p:cNvSpPr/>
          <p:nvPr/>
        </p:nvSpPr>
        <p:spPr>
          <a:xfrm>
            <a:off x="469998" y="4457700"/>
            <a:ext cx="6255880" cy="3416320"/>
          </a:xfrm>
          <a:prstGeom prst="rect">
            <a:avLst/>
          </a:prstGeom>
        </p:spPr>
        <p:txBody>
          <a:bodyPr wrap="none">
            <a:spAutoFit/>
          </a:bodyPr>
          <a:lstStyle/>
          <a:p>
            <a:r>
              <a:rPr lang="tr-TR" sz="3600" dirty="0"/>
              <a:t>“</a:t>
            </a:r>
            <a:r>
              <a:rPr lang="tr-TR" sz="3600" i="1" dirty="0"/>
              <a:t>Başka çocuklarla arkadaşlık et</a:t>
            </a:r>
            <a:r>
              <a:rPr lang="tr-TR" sz="3600" dirty="0" smtClean="0"/>
              <a:t>.”</a:t>
            </a:r>
          </a:p>
          <a:p>
            <a:r>
              <a:rPr lang="sv-SE" sz="3600" dirty="0"/>
              <a:t>“</a:t>
            </a:r>
            <a:r>
              <a:rPr lang="sv-SE" sz="3600" i="1" dirty="0"/>
              <a:t>Ben olsam</a:t>
            </a:r>
            <a:r>
              <a:rPr lang="sv-SE" sz="3600" i="1" dirty="0" smtClean="0"/>
              <a:t>…</a:t>
            </a:r>
            <a:r>
              <a:rPr lang="sv-SE" sz="3600" dirty="0" smtClean="0"/>
              <a:t>……”</a:t>
            </a:r>
            <a:endParaRPr lang="tr-TR" sz="3600" dirty="0" smtClean="0"/>
          </a:p>
          <a:p>
            <a:r>
              <a:rPr lang="tr-TR" sz="3600" dirty="0"/>
              <a:t>“</a:t>
            </a:r>
            <a:r>
              <a:rPr lang="tr-TR" sz="3600" i="1" dirty="0"/>
              <a:t>Bence</a:t>
            </a:r>
            <a:r>
              <a:rPr lang="tr-TR" sz="3600" dirty="0" smtClean="0"/>
              <a:t>…..”</a:t>
            </a:r>
          </a:p>
          <a:p>
            <a:r>
              <a:rPr lang="tr-TR" sz="3600" dirty="0"/>
              <a:t>“</a:t>
            </a:r>
            <a:r>
              <a:rPr lang="tr-TR" sz="3600" i="1" dirty="0"/>
              <a:t>Sana şunu önereyim</a:t>
            </a:r>
            <a:r>
              <a:rPr lang="tr-TR" sz="3600" dirty="0"/>
              <a:t>…” </a:t>
            </a:r>
          </a:p>
          <a:p>
            <a:endParaRPr lang="tr-TR" sz="3600" dirty="0" smtClean="0"/>
          </a:p>
          <a:p>
            <a:endParaRPr lang="tr-TR" dirty="0" smtClean="0"/>
          </a:p>
          <a:p>
            <a:r>
              <a:rPr lang="tr-TR" dirty="0" smtClean="0"/>
              <a:t> </a:t>
            </a:r>
            <a:endParaRPr lang="tr-TR" dirty="0"/>
          </a:p>
        </p:txBody>
      </p:sp>
      <p:sp>
        <p:nvSpPr>
          <p:cNvPr id="8" name="Freeform 6"/>
          <p:cNvSpPr/>
          <p:nvPr/>
        </p:nvSpPr>
        <p:spPr>
          <a:xfrm>
            <a:off x="6463941" y="6473845"/>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81191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3"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duotone>
                <a:prstClr val="black"/>
                <a:schemeClr val="accent4">
                  <a:tint val="45000"/>
                  <a:satMod val="400000"/>
                </a:schemeClr>
              </a:duotone>
              <a:extLst>
                <a:ext uri="{96DAC541-7B7A-43D3-8B79-37D633B846F1}">
                  <asvg:svgBlip xmlns="" xmlns:asvg="http://schemas.microsoft.com/office/drawing/2016/SVG/main" r:embed="rId5"/>
                </a:ext>
              </a:extLst>
            </a:blip>
            <a:stretch>
              <a:fillRect/>
            </a:stretch>
          </a:blipFill>
        </p:spPr>
      </p:sp>
      <p:sp>
        <p:nvSpPr>
          <p:cNvPr id="4" name="Freeform 5"/>
          <p:cNvSpPr/>
          <p:nvPr/>
        </p:nvSpPr>
        <p:spPr>
          <a:xfrm rot="-5400000">
            <a:off x="212785" y="3769268"/>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5">
                  <a:tint val="45000"/>
                  <a:satMod val="400000"/>
                </a:schemeClr>
              </a:duotone>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400000">
            <a:off x="9270478" y="3840269"/>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6" name="Dikdörtgen 5"/>
          <p:cNvSpPr/>
          <p:nvPr/>
        </p:nvSpPr>
        <p:spPr>
          <a:xfrm>
            <a:off x="3538653" y="1353624"/>
            <a:ext cx="10710745" cy="1015663"/>
          </a:xfrm>
          <a:prstGeom prst="rect">
            <a:avLst/>
          </a:prstGeom>
        </p:spPr>
        <p:txBody>
          <a:bodyPr wrap="square">
            <a:spAutoFit/>
          </a:bodyPr>
          <a:lstStyle/>
          <a:p>
            <a:r>
              <a:rPr lang="tr-TR" sz="6000" b="1" dirty="0"/>
              <a:t>5. Yargılama, Eleştirme, Suçlama </a:t>
            </a:r>
            <a:r>
              <a:rPr lang="tr-TR" sz="6000" b="1" dirty="0" smtClean="0"/>
              <a:t> </a:t>
            </a:r>
            <a:endParaRPr lang="tr-TR" sz="6000" dirty="0"/>
          </a:p>
        </p:txBody>
      </p:sp>
      <p:sp>
        <p:nvSpPr>
          <p:cNvPr id="7" name="Dikdörtgen 6"/>
          <p:cNvSpPr/>
          <p:nvPr/>
        </p:nvSpPr>
        <p:spPr>
          <a:xfrm>
            <a:off x="576962" y="5372100"/>
            <a:ext cx="5867400" cy="1938992"/>
          </a:xfrm>
          <a:prstGeom prst="rect">
            <a:avLst/>
          </a:prstGeom>
        </p:spPr>
        <p:txBody>
          <a:bodyPr wrap="square">
            <a:spAutoFit/>
          </a:bodyPr>
          <a:lstStyle/>
          <a:p>
            <a:r>
              <a:rPr lang="tr-TR" i="1" dirty="0" smtClean="0"/>
              <a:t>«</a:t>
            </a:r>
            <a:r>
              <a:rPr lang="tr-TR" sz="4000" i="1" dirty="0" smtClean="0"/>
              <a:t>Sen </a:t>
            </a:r>
            <a:r>
              <a:rPr lang="tr-TR" sz="4000" i="1" dirty="0"/>
              <a:t>zaten tembelsin.” </a:t>
            </a:r>
            <a:endParaRPr lang="tr-TR" sz="4000" dirty="0"/>
          </a:p>
          <a:p>
            <a:r>
              <a:rPr lang="tr-TR" sz="4000" i="1" dirty="0"/>
              <a:t>“Çocukça düşünüyorsun.” </a:t>
            </a:r>
            <a:endParaRPr lang="tr-TR" sz="4000" dirty="0"/>
          </a:p>
          <a:p>
            <a:r>
              <a:rPr lang="tr-TR" sz="4000" i="1" dirty="0"/>
              <a:t>“Doğru düşünmüyorsun</a:t>
            </a:r>
            <a:r>
              <a:rPr lang="tr-TR" sz="4000" dirty="0"/>
              <a:t>.” </a:t>
            </a:r>
            <a:endParaRPr lang="tr-TR" sz="4000" dirty="0"/>
          </a:p>
        </p:txBody>
      </p:sp>
      <p:sp>
        <p:nvSpPr>
          <p:cNvPr id="8" name="Dikdörtgen 7"/>
          <p:cNvSpPr/>
          <p:nvPr/>
        </p:nvSpPr>
        <p:spPr>
          <a:xfrm>
            <a:off x="9599644" y="4005169"/>
            <a:ext cx="5934311" cy="5909310"/>
          </a:xfrm>
          <a:prstGeom prst="rect">
            <a:avLst/>
          </a:prstGeom>
        </p:spPr>
        <p:txBody>
          <a:bodyPr wrap="square">
            <a:spAutoFit/>
          </a:bodyPr>
          <a:lstStyle/>
          <a:p>
            <a:endParaRPr lang="tr-TR" dirty="0"/>
          </a:p>
          <a:p>
            <a:pPr marL="571500" indent="-571500">
              <a:buFont typeface="Arial" pitchFamily="34" charset="0"/>
              <a:buChar char="•"/>
            </a:pPr>
            <a:r>
              <a:rPr lang="tr-TR" sz="3600" dirty="0"/>
              <a:t>Çocuğun benlik algısına zarar verir. </a:t>
            </a:r>
          </a:p>
          <a:p>
            <a:pPr marL="571500" indent="-571500">
              <a:buFont typeface="Arial" pitchFamily="34" charset="0"/>
              <a:buChar char="•"/>
            </a:pPr>
            <a:r>
              <a:rPr lang="tr-TR" sz="3600" dirty="0"/>
              <a:t>Ebeveyn yargıları gerçek algılanır(ben kötüyüm). </a:t>
            </a:r>
          </a:p>
          <a:p>
            <a:pPr marL="571500" indent="-571500">
              <a:buFont typeface="Arial" pitchFamily="34" charset="0"/>
              <a:buChar char="•"/>
            </a:pPr>
            <a:r>
              <a:rPr lang="tr-TR" sz="3600" dirty="0"/>
              <a:t>Yetersizlik düşüncesini oluşturur. </a:t>
            </a:r>
          </a:p>
          <a:p>
            <a:pPr marL="571500" indent="-571500">
              <a:buFont typeface="Arial" pitchFamily="34" charset="0"/>
              <a:buChar char="•"/>
            </a:pPr>
            <a:r>
              <a:rPr lang="tr-TR" sz="3600" dirty="0"/>
              <a:t>Çocuğun yaptıklarını, düşüncelerini ve duygularını saklamasına sebep olur.</a:t>
            </a:r>
          </a:p>
        </p:txBody>
      </p:sp>
      <p:sp>
        <p:nvSpPr>
          <p:cNvPr id="9" name="Freeform 6"/>
          <p:cNvSpPr/>
          <p:nvPr/>
        </p:nvSpPr>
        <p:spPr>
          <a:xfrm>
            <a:off x="6463941" y="6473845"/>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57570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duotone>
                <a:prstClr val="black"/>
                <a:schemeClr val="accent5">
                  <a:tint val="45000"/>
                  <a:satMod val="400000"/>
                </a:schemeClr>
              </a:duotone>
              <a:extLst>
                <a:ext uri="{96DAC541-7B7A-43D3-8B79-37D633B846F1}">
                  <asvg:svgBlip xmlns="" xmlns:asvg="http://schemas.microsoft.com/office/drawing/2016/SVG/main" r:embed="rId5"/>
                </a:ext>
              </a:extLst>
            </a:blip>
            <a:stretch>
              <a:fillRect/>
            </a:stretch>
          </a:blipFill>
        </p:spPr>
      </p:sp>
      <p:sp>
        <p:nvSpPr>
          <p:cNvPr id="3" name="Freeform 5"/>
          <p:cNvSpPr/>
          <p:nvPr/>
        </p:nvSpPr>
        <p:spPr>
          <a:xfrm rot="-5400000">
            <a:off x="212786" y="37692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6">
                  <a:tint val="45000"/>
                  <a:satMod val="400000"/>
                </a:schemeClr>
              </a:duotone>
              <a:extLst>
                <a:ext uri="{96DAC541-7B7A-43D3-8B79-37D633B846F1}">
                  <asvg:svgBlip xmlns="" xmlns:asvg="http://schemas.microsoft.com/office/drawing/2016/SVG/main" r:embed="rId7"/>
                </a:ext>
              </a:extLst>
            </a:blip>
            <a:stretch>
              <a:fillRect/>
            </a:stretch>
          </a:blipFill>
        </p:spPr>
      </p:sp>
      <p:sp>
        <p:nvSpPr>
          <p:cNvPr id="4" name="Freeform 5"/>
          <p:cNvSpPr/>
          <p:nvPr/>
        </p:nvSpPr>
        <p:spPr>
          <a:xfrm rot="-5400000">
            <a:off x="10642079" y="3569221"/>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5" name="Dikdörtgen 4"/>
          <p:cNvSpPr/>
          <p:nvPr/>
        </p:nvSpPr>
        <p:spPr>
          <a:xfrm>
            <a:off x="685800" y="5134497"/>
            <a:ext cx="5715000" cy="3139321"/>
          </a:xfrm>
          <a:prstGeom prst="rect">
            <a:avLst/>
          </a:prstGeom>
        </p:spPr>
        <p:txBody>
          <a:bodyPr wrap="square">
            <a:spAutoFit/>
          </a:bodyPr>
          <a:lstStyle/>
          <a:p>
            <a:endParaRPr lang="tr-TR" dirty="0"/>
          </a:p>
          <a:p>
            <a:endParaRPr lang="tr-TR" dirty="0"/>
          </a:p>
          <a:p>
            <a:r>
              <a:rPr lang="tr-TR" sz="3600" dirty="0" smtClean="0"/>
              <a:t>“</a:t>
            </a:r>
            <a:r>
              <a:rPr lang="tr-TR" sz="3600" i="1" dirty="0"/>
              <a:t>Haklısın, o kötü birine benziyor</a:t>
            </a:r>
            <a:r>
              <a:rPr lang="tr-TR" sz="3600" dirty="0"/>
              <a:t>.” </a:t>
            </a:r>
          </a:p>
          <a:p>
            <a:r>
              <a:rPr lang="tr-TR" sz="3600" dirty="0"/>
              <a:t>“</a:t>
            </a:r>
            <a:r>
              <a:rPr lang="tr-TR" sz="3600" i="1" dirty="0"/>
              <a:t>İyi işler yapıyorsun</a:t>
            </a:r>
            <a:r>
              <a:rPr lang="tr-TR" sz="3600" dirty="0"/>
              <a:t>” </a:t>
            </a:r>
          </a:p>
          <a:p>
            <a:r>
              <a:rPr lang="tr-TR" sz="3600" dirty="0"/>
              <a:t>“</a:t>
            </a:r>
            <a:r>
              <a:rPr lang="tr-TR" sz="3600" i="1" dirty="0"/>
              <a:t>Çok güzel</a:t>
            </a:r>
            <a:r>
              <a:rPr lang="tr-TR" sz="3600" dirty="0"/>
              <a:t>…” </a:t>
            </a:r>
          </a:p>
          <a:p>
            <a:endParaRPr lang="tr-TR" dirty="0"/>
          </a:p>
        </p:txBody>
      </p:sp>
      <p:sp>
        <p:nvSpPr>
          <p:cNvPr id="6" name="Dikdörtgen 5"/>
          <p:cNvSpPr/>
          <p:nvPr/>
        </p:nvSpPr>
        <p:spPr>
          <a:xfrm>
            <a:off x="4201108" y="1333500"/>
            <a:ext cx="8895184" cy="830997"/>
          </a:xfrm>
          <a:prstGeom prst="rect">
            <a:avLst/>
          </a:prstGeom>
        </p:spPr>
        <p:txBody>
          <a:bodyPr wrap="square">
            <a:spAutoFit/>
          </a:bodyPr>
          <a:lstStyle/>
          <a:p>
            <a:r>
              <a:rPr lang="tr-TR" sz="4800" b="1" dirty="0"/>
              <a:t>6. Övmek, Aynı Düşüncede </a:t>
            </a:r>
            <a:r>
              <a:rPr lang="tr-TR" sz="4800" b="1" dirty="0" smtClean="0"/>
              <a:t>Olmak </a:t>
            </a:r>
            <a:endParaRPr lang="tr-TR" sz="4800" dirty="0"/>
          </a:p>
        </p:txBody>
      </p:sp>
      <p:sp>
        <p:nvSpPr>
          <p:cNvPr id="7" name="Dikdörtgen 6"/>
          <p:cNvSpPr/>
          <p:nvPr/>
        </p:nvSpPr>
        <p:spPr>
          <a:xfrm>
            <a:off x="10972800" y="4672832"/>
            <a:ext cx="6086712" cy="2308324"/>
          </a:xfrm>
          <a:prstGeom prst="rect">
            <a:avLst/>
          </a:prstGeom>
        </p:spPr>
        <p:txBody>
          <a:bodyPr wrap="square">
            <a:spAutoFit/>
          </a:bodyPr>
          <a:lstStyle/>
          <a:p>
            <a:pPr marL="571500" indent="-571500">
              <a:buFont typeface="Arial" pitchFamily="34" charset="0"/>
              <a:buChar char="•"/>
            </a:pPr>
            <a:r>
              <a:rPr lang="tr-TR" sz="3600" dirty="0"/>
              <a:t>Yerinde yapılmayan övgü; benlik algısında kaygı </a:t>
            </a:r>
          </a:p>
          <a:p>
            <a:pPr marL="571500" indent="-571500">
              <a:buFont typeface="Arial" pitchFamily="34" charset="0"/>
              <a:buChar char="•"/>
            </a:pPr>
            <a:r>
              <a:rPr lang="tr-TR" sz="3600" dirty="0"/>
              <a:t>Beklentileri karşılayamama </a:t>
            </a:r>
          </a:p>
          <a:p>
            <a:pPr marL="571500" indent="-571500">
              <a:buFont typeface="Arial" pitchFamily="34" charset="0"/>
              <a:buChar char="•"/>
            </a:pPr>
            <a:r>
              <a:rPr lang="tr-TR" sz="3600" dirty="0"/>
              <a:t>Övülene kızgınlık yaratır. </a:t>
            </a:r>
            <a:endParaRPr lang="tr-TR" sz="3600" dirty="0"/>
          </a:p>
        </p:txBody>
      </p:sp>
      <p:sp>
        <p:nvSpPr>
          <p:cNvPr id="8" name="Freeform 6"/>
          <p:cNvSpPr/>
          <p:nvPr/>
        </p:nvSpPr>
        <p:spPr>
          <a:xfrm>
            <a:off x="6878970" y="6888822"/>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866631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3"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duotone>
                <a:schemeClr val="accent5">
                  <a:shade val="45000"/>
                  <a:satMod val="135000"/>
                </a:schemeClr>
                <a:prstClr val="white"/>
              </a:duotone>
              <a:extLst>
                <a:ext uri="{96DAC541-7B7A-43D3-8B79-37D633B846F1}">
                  <asvg:svgBlip xmlns="" xmlns:asvg="http://schemas.microsoft.com/office/drawing/2016/SVG/main" r:embed="rId5"/>
                </a:ext>
              </a:extLst>
            </a:blip>
            <a:stretch>
              <a:fillRect/>
            </a:stretch>
          </a:blipFill>
        </p:spPr>
      </p:sp>
      <p:sp>
        <p:nvSpPr>
          <p:cNvPr id="4" name="Freeform 5"/>
          <p:cNvSpPr/>
          <p:nvPr/>
        </p:nvSpPr>
        <p:spPr>
          <a:xfrm rot="-5400000">
            <a:off x="212786" y="37692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1">
                  <a:tint val="45000"/>
                  <a:satMod val="400000"/>
                </a:schemeClr>
              </a:duotone>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400000">
            <a:off x="11180123" y="3583996"/>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8">
              <a:extLst>
                <a:ext uri="{BEBA8EAE-BF5A-486C-A8C5-ECC9F3942E4B}">
                  <a14:imgProps xmlns:a14="http://schemas.microsoft.com/office/drawing/2010/main">
                    <a14:imgLayer r:embed="rId9">
                      <a14:imgEffect>
                        <a14:colorTemperature colorTemp="11200"/>
                      </a14:imgEffect>
                    </a14:imgLayer>
                  </a14:imgProps>
                </a:ext>
                <a:ext uri="{96DAC541-7B7A-43D3-8B79-37D633B846F1}">
                  <asvg:svgBlip xmlns="" xmlns:asvg="http://schemas.microsoft.com/office/drawing/2016/SVG/main" r:embed="rId7"/>
                </a:ext>
              </a:extLst>
            </a:blip>
            <a:stretch>
              <a:fillRect/>
            </a:stretch>
          </a:blipFill>
        </p:spPr>
      </p:sp>
      <p:sp>
        <p:nvSpPr>
          <p:cNvPr id="6" name="Dikdörtgen 5"/>
          <p:cNvSpPr/>
          <p:nvPr/>
        </p:nvSpPr>
        <p:spPr>
          <a:xfrm>
            <a:off x="6881036" y="1445957"/>
            <a:ext cx="3535327" cy="830997"/>
          </a:xfrm>
          <a:prstGeom prst="rect">
            <a:avLst/>
          </a:prstGeom>
        </p:spPr>
        <p:txBody>
          <a:bodyPr wrap="none">
            <a:spAutoFit/>
          </a:bodyPr>
          <a:lstStyle/>
          <a:p>
            <a:r>
              <a:rPr lang="tr-TR" sz="4800" b="1" dirty="0"/>
              <a:t>7. Ad takma </a:t>
            </a:r>
            <a:r>
              <a:rPr lang="tr-TR" sz="4800" b="1" dirty="0" smtClean="0"/>
              <a:t> </a:t>
            </a:r>
            <a:endParaRPr lang="tr-TR" sz="4800" dirty="0"/>
          </a:p>
        </p:txBody>
      </p:sp>
      <p:sp>
        <p:nvSpPr>
          <p:cNvPr id="7" name="Dikdörtgen 6"/>
          <p:cNvSpPr/>
          <p:nvPr/>
        </p:nvSpPr>
        <p:spPr>
          <a:xfrm>
            <a:off x="1654610" y="5539073"/>
            <a:ext cx="3712106" cy="2031325"/>
          </a:xfrm>
          <a:prstGeom prst="rect">
            <a:avLst/>
          </a:prstGeom>
        </p:spPr>
        <p:txBody>
          <a:bodyPr wrap="none">
            <a:spAutoFit/>
          </a:bodyPr>
          <a:lstStyle/>
          <a:p>
            <a:r>
              <a:rPr lang="tr-TR" sz="3600" dirty="0"/>
              <a:t>“</a:t>
            </a:r>
            <a:r>
              <a:rPr lang="tr-TR" sz="3600" i="1" dirty="0"/>
              <a:t>Koca Bebek seni</a:t>
            </a:r>
            <a:r>
              <a:rPr lang="tr-TR" sz="3600" dirty="0" smtClean="0"/>
              <a:t>!”</a:t>
            </a:r>
          </a:p>
          <a:p>
            <a:r>
              <a:rPr lang="tr-TR" sz="3600" dirty="0" smtClean="0"/>
              <a:t> </a:t>
            </a:r>
            <a:r>
              <a:rPr lang="tr-TR" sz="3600" dirty="0"/>
              <a:t>“</a:t>
            </a:r>
            <a:r>
              <a:rPr lang="tr-TR" sz="3600" i="1" dirty="0"/>
              <a:t>Geri zekalı</a:t>
            </a:r>
            <a:r>
              <a:rPr lang="tr-TR" sz="3600" dirty="0" smtClean="0"/>
              <a:t>!”</a:t>
            </a:r>
          </a:p>
          <a:p>
            <a:r>
              <a:rPr lang="tr-TR" sz="3600" dirty="0"/>
              <a:t>“T</a:t>
            </a:r>
            <a:r>
              <a:rPr lang="tr-TR" sz="3600" i="1" dirty="0"/>
              <a:t>embel.</a:t>
            </a:r>
            <a:r>
              <a:rPr lang="tr-TR" sz="3600" dirty="0"/>
              <a:t>”</a:t>
            </a:r>
            <a:endParaRPr lang="tr-TR" sz="3600" dirty="0" smtClean="0"/>
          </a:p>
          <a:p>
            <a:endParaRPr lang="tr-TR" dirty="0"/>
          </a:p>
        </p:txBody>
      </p:sp>
      <p:sp>
        <p:nvSpPr>
          <p:cNvPr id="8" name="Dikdörtgen 7"/>
          <p:cNvSpPr/>
          <p:nvPr/>
        </p:nvSpPr>
        <p:spPr>
          <a:xfrm>
            <a:off x="11658600" y="4381500"/>
            <a:ext cx="5486400" cy="4524315"/>
          </a:xfrm>
          <a:prstGeom prst="rect">
            <a:avLst/>
          </a:prstGeom>
        </p:spPr>
        <p:txBody>
          <a:bodyPr wrap="square">
            <a:spAutoFit/>
          </a:bodyPr>
          <a:lstStyle/>
          <a:p>
            <a:pPr marL="571500" indent="-571500">
              <a:buFont typeface="Arial" pitchFamily="34" charset="0"/>
              <a:buChar char="•"/>
            </a:pPr>
            <a:r>
              <a:rPr lang="tr-TR" sz="3600" dirty="0" smtClean="0"/>
              <a:t>Çocukların </a:t>
            </a:r>
            <a:r>
              <a:rPr lang="tr-TR" sz="3600" dirty="0"/>
              <a:t>benlik imajı üzerinde olumsuz etki yapar. </a:t>
            </a:r>
          </a:p>
          <a:p>
            <a:pPr marL="571500" indent="-571500">
              <a:buFont typeface="Arial" pitchFamily="34" charset="0"/>
              <a:buChar char="•"/>
            </a:pPr>
            <a:r>
              <a:rPr lang="tr-TR" sz="3600" dirty="0" smtClean="0"/>
              <a:t>Kendini </a:t>
            </a:r>
            <a:r>
              <a:rPr lang="tr-TR" sz="3600" dirty="0"/>
              <a:t>değersiz hissetmesine yol açar. </a:t>
            </a:r>
          </a:p>
          <a:p>
            <a:pPr marL="571500" indent="-571500">
              <a:buFont typeface="Arial" pitchFamily="34" charset="0"/>
              <a:buChar char="•"/>
            </a:pPr>
            <a:r>
              <a:rPr lang="tr-TR" sz="3600" dirty="0" smtClean="0"/>
              <a:t>Genellikle </a:t>
            </a:r>
            <a:r>
              <a:rPr lang="tr-TR" sz="3600" dirty="0"/>
              <a:t>karşı tarafa veya başka kimseye ad takarak karşılık bulur. </a:t>
            </a:r>
          </a:p>
        </p:txBody>
      </p:sp>
      <p:sp>
        <p:nvSpPr>
          <p:cNvPr id="9" name="Freeform 6"/>
          <p:cNvSpPr/>
          <p:nvPr/>
        </p:nvSpPr>
        <p:spPr>
          <a:xfrm>
            <a:off x="6936403" y="6845440"/>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8520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CC">
            <a:alpha val="38000"/>
          </a:srgbClr>
        </a:solidFill>
        <a:effectLst/>
      </p:bgPr>
    </p:bg>
    <p:spTree>
      <p:nvGrpSpPr>
        <p:cNvPr id="1" name=""/>
        <p:cNvGrpSpPr/>
        <p:nvPr/>
      </p:nvGrpSpPr>
      <p:grpSpPr>
        <a:xfrm>
          <a:off x="0" y="0"/>
          <a:ext cx="0" cy="0"/>
          <a:chOff x="0" y="0"/>
          <a:chExt cx="0" cy="0"/>
        </a:xfrm>
      </p:grpSpPr>
      <p:sp>
        <p:nvSpPr>
          <p:cNvPr id="3" name="Freeform 4"/>
          <p:cNvSpPr/>
          <p:nvPr/>
        </p:nvSpPr>
        <p:spPr>
          <a:xfrm>
            <a:off x="2819400" y="632714"/>
            <a:ext cx="1165860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duotone>
                <a:prstClr val="black"/>
                <a:schemeClr val="accent4">
                  <a:tint val="45000"/>
                  <a:satMod val="400000"/>
                </a:schemeClr>
              </a:duotone>
              <a:extLst>
                <a:ext uri="{96DAC541-7B7A-43D3-8B79-37D633B846F1}">
                  <asvg:svgBlip xmlns="" xmlns:asvg="http://schemas.microsoft.com/office/drawing/2016/SVG/main" r:embed="rId5"/>
                </a:ext>
              </a:extLst>
            </a:blip>
            <a:stretch>
              <a:fillRect/>
            </a:stretch>
          </a:blipFill>
        </p:spPr>
      </p:sp>
      <p:sp>
        <p:nvSpPr>
          <p:cNvPr id="4" name="Freeform 5"/>
          <p:cNvSpPr/>
          <p:nvPr/>
        </p:nvSpPr>
        <p:spPr>
          <a:xfrm rot="-5400000">
            <a:off x="183240" y="3419046"/>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extLst>
                <a:ext uri="{BEBA8EAE-BF5A-486C-A8C5-ECC9F3942E4B}">
                  <a14:imgProps xmlns:a14="http://schemas.microsoft.com/office/drawing/2010/main">
                    <a14:imgLayer r:embed="rId7">
                      <a14:imgEffect>
                        <a14:saturation sat="300000"/>
                      </a14:imgEffect>
                    </a14:imgLayer>
                  </a14:imgProps>
                </a:ext>
                <a:ext uri="{96DAC541-7B7A-43D3-8B79-37D633B846F1}">
                  <asvg:svgBlip xmlns="" xmlns:asvg="http://schemas.microsoft.com/office/drawing/2016/SVG/main" r:embed="rId8"/>
                </a:ext>
              </a:extLst>
            </a:blip>
            <a:stretch>
              <a:fillRect/>
            </a:stretch>
          </a:blipFill>
        </p:spPr>
      </p:sp>
      <p:sp>
        <p:nvSpPr>
          <p:cNvPr id="5" name="Freeform 5"/>
          <p:cNvSpPr/>
          <p:nvPr/>
        </p:nvSpPr>
        <p:spPr>
          <a:xfrm rot="-5400000">
            <a:off x="10489679" y="3408938"/>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9">
              <a:duotone>
                <a:prstClr val="black"/>
                <a:srgbClr val="D9C3A5">
                  <a:tint val="50000"/>
                  <a:satMod val="180000"/>
                </a:srgbClr>
              </a:duotone>
              <a:extLst>
                <a:ext uri="{96DAC541-7B7A-43D3-8B79-37D633B846F1}">
                  <asvg:svgBlip xmlns="" xmlns:asvg="http://schemas.microsoft.com/office/drawing/2016/SVG/main" r:embed="rId8"/>
                </a:ext>
              </a:extLst>
            </a:blip>
            <a:stretch>
              <a:fillRect/>
            </a:stretch>
          </a:blipFill>
        </p:spPr>
      </p:sp>
      <p:sp>
        <p:nvSpPr>
          <p:cNvPr id="6" name="Dikdörtgen 5"/>
          <p:cNvSpPr/>
          <p:nvPr/>
        </p:nvSpPr>
        <p:spPr>
          <a:xfrm>
            <a:off x="3810000" y="1476735"/>
            <a:ext cx="10160602" cy="769441"/>
          </a:xfrm>
          <a:prstGeom prst="rect">
            <a:avLst/>
          </a:prstGeom>
        </p:spPr>
        <p:txBody>
          <a:bodyPr wrap="none">
            <a:spAutoFit/>
          </a:bodyPr>
          <a:lstStyle/>
          <a:p>
            <a:r>
              <a:rPr lang="tr-TR" sz="4400" b="1" dirty="0">
                <a:solidFill>
                  <a:schemeClr val="bg1"/>
                </a:solidFill>
              </a:rPr>
              <a:t>8.Yorumlamak, Analiz Etmek, Tanı </a:t>
            </a:r>
            <a:r>
              <a:rPr lang="tr-TR" sz="4400" b="1" dirty="0" smtClean="0">
                <a:solidFill>
                  <a:schemeClr val="bg1"/>
                </a:solidFill>
              </a:rPr>
              <a:t>Koymak</a:t>
            </a:r>
            <a:r>
              <a:rPr lang="tr-TR" b="1" dirty="0" smtClean="0"/>
              <a:t> </a:t>
            </a:r>
            <a:endParaRPr lang="tr-TR" dirty="0"/>
          </a:p>
        </p:txBody>
      </p:sp>
      <p:sp>
        <p:nvSpPr>
          <p:cNvPr id="7" name="Dikdörtgen 6"/>
          <p:cNvSpPr/>
          <p:nvPr/>
        </p:nvSpPr>
        <p:spPr>
          <a:xfrm>
            <a:off x="762000" y="5269078"/>
            <a:ext cx="5334000" cy="2308324"/>
          </a:xfrm>
          <a:prstGeom prst="rect">
            <a:avLst/>
          </a:prstGeom>
        </p:spPr>
        <p:txBody>
          <a:bodyPr wrap="square">
            <a:spAutoFit/>
          </a:bodyPr>
          <a:lstStyle/>
          <a:p>
            <a:r>
              <a:rPr lang="fi-FI" sz="3600" dirty="0"/>
              <a:t>“</a:t>
            </a:r>
            <a:r>
              <a:rPr lang="fi-FI" sz="3600" i="1" dirty="0"/>
              <a:t>Senin sorunun ne biliyor musun</a:t>
            </a:r>
            <a:r>
              <a:rPr lang="fi-FI" sz="3600" dirty="0"/>
              <a:t>?” </a:t>
            </a:r>
          </a:p>
          <a:p>
            <a:r>
              <a:rPr lang="tr-TR" sz="3600" dirty="0"/>
              <a:t>“</a:t>
            </a:r>
            <a:r>
              <a:rPr lang="tr-TR" sz="3600" i="1" dirty="0"/>
              <a:t>Aslında senin söylemek istediğin bu değil</a:t>
            </a:r>
            <a:r>
              <a:rPr lang="tr-TR" sz="3600" dirty="0"/>
              <a:t>.” </a:t>
            </a:r>
            <a:endParaRPr lang="tr-TR" sz="3600" dirty="0"/>
          </a:p>
        </p:txBody>
      </p:sp>
      <p:sp>
        <p:nvSpPr>
          <p:cNvPr id="8" name="Dikdörtgen 7"/>
          <p:cNvSpPr/>
          <p:nvPr/>
        </p:nvSpPr>
        <p:spPr>
          <a:xfrm>
            <a:off x="11125200" y="4576581"/>
            <a:ext cx="5781912" cy="3139321"/>
          </a:xfrm>
          <a:prstGeom prst="rect">
            <a:avLst/>
          </a:prstGeom>
        </p:spPr>
        <p:txBody>
          <a:bodyPr wrap="square">
            <a:spAutoFit/>
          </a:bodyPr>
          <a:lstStyle/>
          <a:p>
            <a:endParaRPr lang="tr-TR" dirty="0"/>
          </a:p>
          <a:p>
            <a:pPr marL="571500" indent="-571500">
              <a:buFont typeface="Arial" pitchFamily="34" charset="0"/>
              <a:buChar char="•"/>
            </a:pPr>
            <a:r>
              <a:rPr lang="tr-TR" sz="3600" dirty="0"/>
              <a:t>Çocuk kendisini anne babaya inandırmaya çalışır. </a:t>
            </a:r>
          </a:p>
          <a:p>
            <a:pPr marL="571500" indent="-571500">
              <a:buFont typeface="Arial" pitchFamily="34" charset="0"/>
              <a:buChar char="•"/>
            </a:pPr>
            <a:r>
              <a:rPr lang="tr-TR" sz="3600" dirty="0"/>
              <a:t>Yanlış anlaşılma kaygısı yaratır ve çocuk kendisini geri çeker. </a:t>
            </a:r>
          </a:p>
        </p:txBody>
      </p:sp>
      <p:sp>
        <p:nvSpPr>
          <p:cNvPr id="9" name="Freeform 6"/>
          <p:cNvSpPr/>
          <p:nvPr/>
        </p:nvSpPr>
        <p:spPr>
          <a:xfrm>
            <a:off x="6600673" y="6914526"/>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128069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557230" y="6765405"/>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0532349" y="324488"/>
            <a:ext cx="7724549" cy="7545759"/>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t="-23247" b="-42926"/>
              </a:stretch>
            </a:blipFill>
          </p:spPr>
        </p:sp>
      </p:grpSp>
      <p:sp>
        <p:nvSpPr>
          <p:cNvPr id="5" name="TextBox 5"/>
          <p:cNvSpPr txBox="1"/>
          <p:nvPr/>
        </p:nvSpPr>
        <p:spPr>
          <a:xfrm>
            <a:off x="424540" y="-95250"/>
            <a:ext cx="7765802" cy="839477"/>
          </a:xfrm>
          <a:prstGeom prst="rect">
            <a:avLst/>
          </a:prstGeom>
        </p:spPr>
        <p:txBody>
          <a:bodyPr lIns="0" tIns="0" rIns="0" bIns="0" rtlCol="0" anchor="t">
            <a:spAutoFit/>
          </a:bodyPr>
          <a:lstStyle/>
          <a:p>
            <a:pPr algn="ctr">
              <a:lnSpc>
                <a:spcPts val="6870"/>
              </a:lnSpc>
            </a:pPr>
            <a:r>
              <a:rPr lang="en-US" sz="4907" b="1">
                <a:solidFill>
                  <a:srgbClr val="000000"/>
                </a:solidFill>
                <a:latin typeface="Glacial Indifference Bold"/>
                <a:ea typeface="Glacial Indifference Bold"/>
                <a:cs typeface="Glacial Indifference Bold"/>
                <a:sym typeface="Glacial Indifference Bold"/>
              </a:rPr>
              <a:t>Emel ÇİFTÇİ kimdir?</a:t>
            </a:r>
          </a:p>
        </p:txBody>
      </p:sp>
      <p:sp>
        <p:nvSpPr>
          <p:cNvPr id="6" name="TextBox 6"/>
          <p:cNvSpPr txBox="1"/>
          <p:nvPr/>
        </p:nvSpPr>
        <p:spPr>
          <a:xfrm>
            <a:off x="424540" y="744227"/>
            <a:ext cx="9862460" cy="8566448"/>
          </a:xfrm>
          <a:prstGeom prst="rect">
            <a:avLst/>
          </a:prstGeom>
        </p:spPr>
        <p:txBody>
          <a:bodyPr wrap="square" lIns="0" tIns="0" rIns="0" bIns="0" rtlCol="0" anchor="t">
            <a:spAutoFit/>
          </a:bodyPr>
          <a:lstStyle/>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2009 </a:t>
            </a:r>
            <a:r>
              <a:rPr lang="en-US" sz="2000" spc="457" dirty="0" err="1">
                <a:solidFill>
                  <a:srgbClr val="000000"/>
                </a:solidFill>
                <a:ea typeface="Glacial Indifference"/>
                <a:cs typeface="Glacial Indifference"/>
                <a:sym typeface="Glacial Indifference"/>
              </a:rPr>
              <a:t>yılında</a:t>
            </a:r>
            <a:r>
              <a:rPr lang="en-US" sz="2000" spc="457" dirty="0">
                <a:solidFill>
                  <a:srgbClr val="000000"/>
                </a:solidFill>
                <a:ea typeface="Glacial Indifference"/>
                <a:cs typeface="Glacial Indifference"/>
                <a:sym typeface="Glacial Indifference"/>
              </a:rPr>
              <a:t> Ankara </a:t>
            </a:r>
            <a:r>
              <a:rPr lang="en-US" sz="2000" spc="457" dirty="0" err="1">
                <a:solidFill>
                  <a:srgbClr val="000000"/>
                </a:solidFill>
                <a:ea typeface="Glacial Indifference"/>
                <a:cs typeface="Glacial Indifference"/>
                <a:sym typeface="Glacial Indifference"/>
              </a:rPr>
              <a:t>Üniversitesi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Ev</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Ekonomisi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Yüksekokulu</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Çocuk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Gelişimi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Bölümünden</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mezun</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oldu</a:t>
            </a:r>
            <a:r>
              <a:rPr lang="en-US" sz="2000" spc="457" dirty="0">
                <a:solidFill>
                  <a:srgbClr val="000000"/>
                </a:solidFill>
                <a:ea typeface="Glacial Indifference"/>
                <a:cs typeface="Glacial Indifference"/>
                <a:sym typeface="Glacial Indifference"/>
              </a:rPr>
              <a:t>. </a:t>
            </a:r>
          </a:p>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2012 </a:t>
            </a:r>
            <a:r>
              <a:rPr lang="en-US" sz="2000" spc="457" dirty="0" err="1">
                <a:solidFill>
                  <a:srgbClr val="000000"/>
                </a:solidFill>
                <a:ea typeface="Glacial Indifference"/>
                <a:cs typeface="Glacial Indifference"/>
                <a:sym typeface="Glacial Indifference"/>
              </a:rPr>
              <a:t>yılında</a:t>
            </a:r>
            <a:r>
              <a:rPr lang="en-US" sz="2000" spc="457" dirty="0">
                <a:solidFill>
                  <a:srgbClr val="000000"/>
                </a:solidFill>
                <a:ea typeface="Glacial Indifference"/>
                <a:cs typeface="Glacial Indifference"/>
                <a:sym typeface="Glacial Indifference"/>
              </a:rPr>
              <a:t> Ankara </a:t>
            </a:r>
            <a:r>
              <a:rPr lang="en-US" sz="2000" spc="457" dirty="0" err="1">
                <a:solidFill>
                  <a:srgbClr val="000000"/>
                </a:solidFill>
                <a:ea typeface="Glacial Indifference"/>
                <a:cs typeface="Glacial Indifference"/>
                <a:sym typeface="Glacial Indifference"/>
              </a:rPr>
              <a:t>Üniversitesi</a:t>
            </a:r>
            <a:r>
              <a:rPr lang="en-US" sz="2000" spc="457" dirty="0">
                <a:solidFill>
                  <a:srgbClr val="000000"/>
                </a:solidFill>
                <a:ea typeface="Glacial Indifference"/>
                <a:cs typeface="Glacial Indifference"/>
                <a:sym typeface="Glacial Indifference"/>
              </a:rPr>
              <a:t> Fen </a:t>
            </a:r>
            <a:r>
              <a:rPr lang="en-US" sz="2000" spc="457" dirty="0" err="1">
                <a:solidFill>
                  <a:srgbClr val="000000"/>
                </a:solidFill>
                <a:ea typeface="Glacial Indifference"/>
                <a:cs typeface="Glacial Indifference"/>
                <a:sym typeface="Glacial Indifference"/>
              </a:rPr>
              <a:t>Bilimleri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Enstitüsü</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Çocuk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Gelişimi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Anabilim</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Dalından</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Yüksek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Lisans</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derecesinde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eğitimini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tamamladı</a:t>
            </a:r>
            <a:r>
              <a:rPr lang="en-US" sz="2000" spc="457" dirty="0">
                <a:solidFill>
                  <a:srgbClr val="000000"/>
                </a:solidFill>
                <a:ea typeface="Glacial Indifference"/>
                <a:cs typeface="Glacial Indifference"/>
                <a:sym typeface="Glacial Indifference"/>
              </a:rPr>
              <a:t>.</a:t>
            </a:r>
          </a:p>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2010-2011 </a:t>
            </a:r>
            <a:r>
              <a:rPr lang="en-US" sz="2000" spc="457" dirty="0" err="1">
                <a:solidFill>
                  <a:srgbClr val="000000"/>
                </a:solidFill>
                <a:ea typeface="Glacial Indifference"/>
                <a:cs typeface="Glacial Indifference"/>
                <a:sym typeface="Glacial Indifference"/>
              </a:rPr>
              <a:t>yılları</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arasında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Özel</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Rehabilitasyon</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merkezinde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çalıştı</a:t>
            </a:r>
            <a:r>
              <a:rPr lang="en-US" sz="2000" spc="457" dirty="0">
                <a:solidFill>
                  <a:srgbClr val="000000"/>
                </a:solidFill>
                <a:ea typeface="Glacial Indifference"/>
                <a:cs typeface="Glacial Indifference"/>
                <a:sym typeface="Glacial Indifference"/>
              </a:rPr>
              <a:t>. </a:t>
            </a:r>
          </a:p>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 2011 </a:t>
            </a:r>
            <a:r>
              <a:rPr lang="en-US" sz="2000" spc="457" dirty="0" err="1">
                <a:solidFill>
                  <a:srgbClr val="000000"/>
                </a:solidFill>
                <a:ea typeface="Glacial Indifference"/>
                <a:cs typeface="Glacial Indifference"/>
                <a:sym typeface="Glacial Indifference"/>
              </a:rPr>
              <a:t>yılında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Aile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Sosyal</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Politikalar</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Bakanlığı</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Gümüşhane</a:t>
            </a:r>
            <a:r>
              <a:rPr lang="en-US" sz="2000" spc="457" dirty="0">
                <a:solidFill>
                  <a:srgbClr val="000000"/>
                </a:solidFill>
                <a:ea typeface="Glacial Indifference"/>
                <a:cs typeface="Glacial Indifference"/>
                <a:sym typeface="Glacial Indifference"/>
              </a:rPr>
              <a:t> İl </a:t>
            </a:r>
            <a:r>
              <a:rPr lang="en-US" sz="2000" spc="457" dirty="0" err="1">
                <a:solidFill>
                  <a:srgbClr val="000000"/>
                </a:solidFill>
                <a:ea typeface="Glacial Indifference"/>
                <a:cs typeface="Glacial Indifference"/>
                <a:sym typeface="Glacial Indifference"/>
              </a:rPr>
              <a:t>Müdürlüğü’nde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Çocuk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Gelişimci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olarak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görev</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aldı</a:t>
            </a:r>
            <a:r>
              <a:rPr lang="en-US" sz="2000" spc="457" dirty="0">
                <a:solidFill>
                  <a:srgbClr val="000000"/>
                </a:solidFill>
                <a:ea typeface="Glacial Indifference"/>
                <a:cs typeface="Glacial Indifference"/>
                <a:sym typeface="Glacial Indifference"/>
              </a:rPr>
              <a:t>.</a:t>
            </a:r>
          </a:p>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2011-2013 </a:t>
            </a:r>
            <a:r>
              <a:rPr lang="en-US" sz="2000" spc="457" dirty="0" err="1">
                <a:solidFill>
                  <a:srgbClr val="000000"/>
                </a:solidFill>
                <a:ea typeface="Glacial Indifference"/>
                <a:cs typeface="Glacial Indifference"/>
                <a:sym typeface="Glacial Indifference"/>
              </a:rPr>
              <a:t>yılları</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arasında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Sakarya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Üniversitesi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Araştırma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hastanesinde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Çocuk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Gelişimci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kadrosunda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çalıştı</a:t>
            </a:r>
            <a:r>
              <a:rPr lang="en-US" sz="2000" spc="457" dirty="0">
                <a:solidFill>
                  <a:srgbClr val="000000"/>
                </a:solidFill>
                <a:ea typeface="Glacial Indifference"/>
                <a:cs typeface="Glacial Indifference"/>
                <a:sym typeface="Glacial Indifference"/>
              </a:rPr>
              <a:t>.</a:t>
            </a:r>
          </a:p>
          <a:p>
            <a:pPr marL="594891" lvl="1" indent="-297446" algn="l">
              <a:lnSpc>
                <a:spcPts val="3857"/>
              </a:lnSpc>
              <a:buFont typeface="Arial"/>
              <a:buChar char="•"/>
            </a:pPr>
            <a:r>
              <a:rPr lang="en-US" sz="2000" spc="457" dirty="0">
                <a:solidFill>
                  <a:srgbClr val="000000"/>
                </a:solidFill>
                <a:ea typeface="Glacial Indifference"/>
                <a:cs typeface="Glacial Indifference"/>
                <a:sym typeface="Glacial Indifference"/>
              </a:rPr>
              <a:t>Halen  Kaman </a:t>
            </a:r>
            <a:r>
              <a:rPr lang="en-US" sz="2000" spc="457" dirty="0" err="1">
                <a:solidFill>
                  <a:srgbClr val="000000"/>
                </a:solidFill>
                <a:ea typeface="Glacial Indifference"/>
                <a:cs typeface="Glacial Indifference"/>
                <a:sym typeface="Glacial Indifference"/>
              </a:rPr>
              <a:t>Fatma</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Bacı</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Kız</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Mesleki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Teknik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Anadolu</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Lisesi’nde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Çocuk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Gelişimi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ve</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Eğitimi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öğretmeni</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olarak</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görev</a:t>
            </a:r>
            <a:r>
              <a:rPr lang="en-US" sz="2000" spc="457" dirty="0">
                <a:solidFill>
                  <a:srgbClr val="000000"/>
                </a:solidFill>
                <a:ea typeface="Glacial Indifference"/>
                <a:cs typeface="Glacial Indifference"/>
                <a:sym typeface="Glacial Indifference"/>
              </a:rPr>
              <a:t> </a:t>
            </a:r>
            <a:r>
              <a:rPr lang="en-US" sz="2000" spc="457" dirty="0" err="1">
                <a:solidFill>
                  <a:srgbClr val="000000"/>
                </a:solidFill>
                <a:ea typeface="Glacial Indifference"/>
                <a:cs typeface="Glacial Indifference"/>
                <a:sym typeface="Glacial Indifference"/>
              </a:rPr>
              <a:t>yapmaktadır</a:t>
            </a:r>
            <a:r>
              <a:rPr lang="en-US" sz="2000" spc="457" dirty="0">
                <a:solidFill>
                  <a:srgbClr val="000000"/>
                </a:solidFill>
                <a:ea typeface="Glacial Indifference"/>
                <a:cs typeface="Glacial Indifference"/>
                <a:sym typeface="Glacial Indifference"/>
              </a:rPr>
              <a:t>.</a:t>
            </a:r>
          </a:p>
          <a:p>
            <a:pPr algn="ctr">
              <a:lnSpc>
                <a:spcPts val="4436"/>
              </a:lnSpc>
              <a:spcBef>
                <a:spcPct val="0"/>
              </a:spcBef>
            </a:pPr>
            <a:endParaRPr lang="en-US" sz="2755" spc="457" dirty="0">
              <a:solidFill>
                <a:srgbClr val="000000"/>
              </a:solidFill>
              <a:latin typeface="Glacial Indifference"/>
              <a:ea typeface="Glacial Indifference"/>
              <a:cs typeface="Glacial Indifference"/>
              <a:sym typeface="Glacial Indifference"/>
            </a:endParaRPr>
          </a:p>
        </p:txBody>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Dikdörtgen 1"/>
          <p:cNvSpPr/>
          <p:nvPr/>
        </p:nvSpPr>
        <p:spPr>
          <a:xfrm>
            <a:off x="8256037" y="3467100"/>
            <a:ext cx="1676400" cy="369332"/>
          </a:xfrm>
          <a:prstGeom prst="rect">
            <a:avLst/>
          </a:prstGeom>
        </p:spPr>
        <p:txBody>
          <a:bodyPr wrap="square">
            <a:spAutoFit/>
          </a:bodyPr>
          <a:lstStyle/>
          <a:p>
            <a:r>
              <a:rPr lang="tr-TR" dirty="0" smtClean="0"/>
              <a:t>. </a:t>
            </a:r>
            <a:endParaRPr lang="tr-TR" dirty="0"/>
          </a:p>
        </p:txBody>
      </p:sp>
      <p:sp>
        <p:nvSpPr>
          <p:cNvPr id="3" name="Freeform 4"/>
          <p:cNvSpPr/>
          <p:nvPr/>
        </p:nvSpPr>
        <p:spPr>
          <a:xfrm>
            <a:off x="2286000" y="632714"/>
            <a:ext cx="13974190" cy="2457484"/>
          </a:xfrm>
          <a:custGeom>
            <a:avLst/>
            <a:gdLst/>
            <a:ahLst/>
            <a:cxnLst/>
            <a:rect l="l" t="t" r="r" b="b"/>
            <a:pathLst>
              <a:path w="13190590" h="2686084">
                <a:moveTo>
                  <a:pt x="0" y="0"/>
                </a:moveTo>
                <a:lnTo>
                  <a:pt x="13190590" y="0"/>
                </a:lnTo>
                <a:lnTo>
                  <a:pt x="13190590" y="2686084"/>
                </a:lnTo>
                <a:lnTo>
                  <a:pt x="0" y="2686084"/>
                </a:lnTo>
                <a:lnTo>
                  <a:pt x="0" y="0"/>
                </a:lnTo>
                <a:close/>
              </a:path>
            </a:pathLst>
          </a:custGeom>
          <a:blipFill>
            <a:blip r:embed="rId2">
              <a:duotone>
                <a:schemeClr val="accent6">
                  <a:shade val="45000"/>
                  <a:satMod val="135000"/>
                </a:schemeClr>
                <a:prstClr val="white"/>
              </a:duotone>
              <a:extLst>
                <a:ext uri="{96DAC541-7B7A-43D3-8B79-37D633B846F1}">
                  <asvg:svgBlip xmlns="" xmlns:asvg="http://schemas.microsoft.com/office/drawing/2016/SVG/main" r:embed="rId5"/>
                </a:ext>
              </a:extLst>
            </a:blip>
            <a:stretch>
              <a:fillRect/>
            </a:stretch>
          </a:blipFill>
        </p:spPr>
      </p:sp>
      <p:sp>
        <p:nvSpPr>
          <p:cNvPr id="4" name="Freeform 5"/>
          <p:cNvSpPr/>
          <p:nvPr/>
        </p:nvSpPr>
        <p:spPr>
          <a:xfrm rot="-5400000">
            <a:off x="212786" y="3769267"/>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grayscl/>
              <a:extLst>
                <a:ext uri="{96DAC541-7B7A-43D3-8B79-37D633B846F1}">
                  <asvg:svgBlip xmlns="" xmlns:asvg="http://schemas.microsoft.com/office/drawing/2016/SVG/main" r:embed="rId7"/>
                </a:ext>
              </a:extLst>
            </a:blip>
            <a:stretch>
              <a:fillRect/>
            </a:stretch>
          </a:blipFill>
        </p:spPr>
      </p:sp>
      <p:sp>
        <p:nvSpPr>
          <p:cNvPr id="5" name="Freeform 5"/>
          <p:cNvSpPr/>
          <p:nvPr/>
        </p:nvSpPr>
        <p:spPr>
          <a:xfrm rot="-5400000">
            <a:off x="10413479" y="3645421"/>
            <a:ext cx="6595754" cy="6239111"/>
          </a:xfrm>
          <a:custGeom>
            <a:avLst/>
            <a:gdLst/>
            <a:ahLst/>
            <a:cxnLst/>
            <a:rect l="l" t="t" r="r" b="b"/>
            <a:pathLst>
              <a:path w="6132351" h="4491385">
                <a:moveTo>
                  <a:pt x="0" y="0"/>
                </a:moveTo>
                <a:lnTo>
                  <a:pt x="6132351" y="0"/>
                </a:lnTo>
                <a:lnTo>
                  <a:pt x="6132351" y="4491385"/>
                </a:lnTo>
                <a:lnTo>
                  <a:pt x="0" y="4491385"/>
                </a:lnTo>
                <a:lnTo>
                  <a:pt x="0" y="0"/>
                </a:lnTo>
                <a:close/>
              </a:path>
            </a:pathLst>
          </a:custGeom>
          <a:blipFill>
            <a:blip r:embed="rId6">
              <a:duotone>
                <a:prstClr val="black"/>
                <a:schemeClr val="accent5">
                  <a:tint val="45000"/>
                  <a:satMod val="400000"/>
                </a:schemeClr>
              </a:duotone>
              <a:extLst>
                <a:ext uri="{96DAC541-7B7A-43D3-8B79-37D633B846F1}">
                  <asvg:svgBlip xmlns="" xmlns:asvg="http://schemas.microsoft.com/office/drawing/2016/SVG/main" r:embed="rId7"/>
                </a:ext>
              </a:extLst>
            </a:blip>
            <a:stretch>
              <a:fillRect/>
            </a:stretch>
          </a:blipFill>
        </p:spPr>
      </p:sp>
      <p:sp>
        <p:nvSpPr>
          <p:cNvPr id="6" name="Dikdörtgen 5"/>
          <p:cNvSpPr/>
          <p:nvPr/>
        </p:nvSpPr>
        <p:spPr>
          <a:xfrm>
            <a:off x="2501167" y="1476735"/>
            <a:ext cx="13759023" cy="769441"/>
          </a:xfrm>
          <a:prstGeom prst="rect">
            <a:avLst/>
          </a:prstGeom>
        </p:spPr>
        <p:txBody>
          <a:bodyPr wrap="none">
            <a:spAutoFit/>
          </a:bodyPr>
          <a:lstStyle/>
          <a:p>
            <a:r>
              <a:rPr lang="tr-TR" sz="4400" b="1" dirty="0"/>
              <a:t>9. Konuyu Değiştirmek, Alaya Almak, Sözünde </a:t>
            </a:r>
            <a:r>
              <a:rPr lang="tr-TR" sz="4400" b="1" dirty="0" smtClean="0"/>
              <a:t>Durmamak </a:t>
            </a:r>
            <a:endParaRPr lang="tr-TR" sz="4400" dirty="0"/>
          </a:p>
        </p:txBody>
      </p:sp>
      <p:sp>
        <p:nvSpPr>
          <p:cNvPr id="7" name="Dikdörtgen 6"/>
          <p:cNvSpPr/>
          <p:nvPr/>
        </p:nvSpPr>
        <p:spPr>
          <a:xfrm>
            <a:off x="632118" y="5263368"/>
            <a:ext cx="5757089" cy="2308324"/>
          </a:xfrm>
          <a:prstGeom prst="rect">
            <a:avLst/>
          </a:prstGeom>
        </p:spPr>
        <p:txBody>
          <a:bodyPr wrap="none">
            <a:spAutoFit/>
          </a:bodyPr>
          <a:lstStyle/>
          <a:p>
            <a:r>
              <a:rPr lang="tr-TR" sz="3600" dirty="0"/>
              <a:t>“</a:t>
            </a:r>
            <a:r>
              <a:rPr lang="tr-TR" sz="3600" i="1" dirty="0"/>
              <a:t>Bu konuyu sonra konuşalım</a:t>
            </a:r>
            <a:r>
              <a:rPr lang="tr-TR" sz="3600" dirty="0" smtClean="0"/>
              <a:t>.”</a:t>
            </a:r>
          </a:p>
          <a:p>
            <a:r>
              <a:rPr lang="tr-TR" sz="3600" dirty="0"/>
              <a:t>“</a:t>
            </a:r>
            <a:r>
              <a:rPr lang="tr-TR" sz="3600" i="1" dirty="0"/>
              <a:t>Unut gitsin</a:t>
            </a:r>
            <a:r>
              <a:rPr lang="tr-TR" sz="3600" dirty="0" smtClean="0"/>
              <a:t>.”</a:t>
            </a:r>
          </a:p>
          <a:p>
            <a:r>
              <a:rPr lang="tr-TR" sz="3600" i="1" dirty="0"/>
              <a:t>“…… konusunu ne yaptın</a:t>
            </a:r>
            <a:r>
              <a:rPr lang="tr-TR" sz="3600" dirty="0"/>
              <a:t>?”</a:t>
            </a:r>
            <a:endParaRPr lang="tr-TR" sz="3600" dirty="0" smtClean="0"/>
          </a:p>
          <a:p>
            <a:endParaRPr lang="tr-TR" dirty="0" smtClean="0"/>
          </a:p>
          <a:p>
            <a:r>
              <a:rPr lang="tr-TR" dirty="0" smtClean="0"/>
              <a:t> </a:t>
            </a:r>
            <a:endParaRPr lang="tr-TR" dirty="0"/>
          </a:p>
        </p:txBody>
      </p:sp>
      <p:sp>
        <p:nvSpPr>
          <p:cNvPr id="8" name="Dikdörtgen 7"/>
          <p:cNvSpPr/>
          <p:nvPr/>
        </p:nvSpPr>
        <p:spPr>
          <a:xfrm>
            <a:off x="10705322" y="4813843"/>
            <a:ext cx="6125590" cy="3416320"/>
          </a:xfrm>
          <a:prstGeom prst="rect">
            <a:avLst/>
          </a:prstGeom>
        </p:spPr>
        <p:txBody>
          <a:bodyPr wrap="square">
            <a:spAutoFit/>
          </a:bodyPr>
          <a:lstStyle/>
          <a:p>
            <a:pPr marL="571500" indent="-571500">
              <a:buFont typeface="Arial" pitchFamily="34" charset="0"/>
              <a:buChar char="•"/>
            </a:pPr>
            <a:r>
              <a:rPr lang="tr-TR" sz="3600" dirty="0"/>
              <a:t>Anne babaya olan güveni zedeler. </a:t>
            </a:r>
          </a:p>
          <a:p>
            <a:pPr marL="571500" indent="-571500">
              <a:buFont typeface="Arial" pitchFamily="34" charset="0"/>
              <a:buChar char="•"/>
            </a:pPr>
            <a:r>
              <a:rPr lang="tr-TR" sz="3600" dirty="0"/>
              <a:t>Çocuğun kendisini önemsiz hissetmesine sebep olur. </a:t>
            </a:r>
          </a:p>
          <a:p>
            <a:pPr marL="571500" indent="-571500">
              <a:buFont typeface="Arial" pitchFamily="34" charset="0"/>
              <a:buChar char="•"/>
            </a:pPr>
            <a:r>
              <a:rPr lang="tr-TR" sz="3600" dirty="0"/>
              <a:t>Sorunların ertelenmesine sebep olabilir</a:t>
            </a:r>
          </a:p>
        </p:txBody>
      </p:sp>
      <p:sp>
        <p:nvSpPr>
          <p:cNvPr id="9" name="Freeform 6"/>
          <p:cNvSpPr/>
          <p:nvPr/>
        </p:nvSpPr>
        <p:spPr>
          <a:xfrm>
            <a:off x="6486307" y="6588903"/>
            <a:ext cx="3539460" cy="940295"/>
          </a:xfrm>
          <a:custGeom>
            <a:avLst/>
            <a:gdLst/>
            <a:ahLst/>
            <a:cxnLst/>
            <a:rect l="l" t="t" r="r" b="b"/>
            <a:pathLst>
              <a:path w="1385359" h="391364">
                <a:moveTo>
                  <a:pt x="0" y="0"/>
                </a:moveTo>
                <a:lnTo>
                  <a:pt x="1385359" y="0"/>
                </a:lnTo>
                <a:lnTo>
                  <a:pt x="1385359" y="391364"/>
                </a:lnTo>
                <a:lnTo>
                  <a:pt x="0" y="3913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59863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495300"/>
            <a:ext cx="18266229" cy="979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038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4751" y="2885151"/>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sp>
      <p:sp>
        <p:nvSpPr>
          <p:cNvPr id="3" name="Freeform 3"/>
          <p:cNvSpPr/>
          <p:nvPr/>
        </p:nvSpPr>
        <p:spPr>
          <a:xfrm rot="1092138">
            <a:off x="290114" y="5472566"/>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sp>
      <p:sp>
        <p:nvSpPr>
          <p:cNvPr id="4" name="Metin kutusu 3"/>
          <p:cNvSpPr txBox="1"/>
          <p:nvPr/>
        </p:nvSpPr>
        <p:spPr>
          <a:xfrm>
            <a:off x="6553200" y="3619500"/>
            <a:ext cx="10668000" cy="2769989"/>
          </a:xfrm>
          <a:prstGeom prst="rect">
            <a:avLst/>
          </a:prstGeom>
          <a:noFill/>
        </p:spPr>
        <p:txBody>
          <a:bodyPr wrap="square" rtlCol="0">
            <a:spAutoFit/>
          </a:bodyPr>
          <a:lstStyle/>
          <a:p>
            <a:r>
              <a:rPr lang="tr-TR" sz="6000" dirty="0" smtClean="0">
                <a:latin typeface="Segoe Script" pitchFamily="34" charset="0"/>
              </a:rPr>
              <a:t>Can,  hem ait hem bağımsız olmak istiyor</a:t>
            </a:r>
            <a:r>
              <a:rPr lang="tr-TR" dirty="0" smtClean="0">
                <a:latin typeface="Segoe Script" pitchFamily="34" charset="0"/>
              </a:rPr>
              <a:t>.</a:t>
            </a:r>
          </a:p>
          <a:p>
            <a:pPr algn="r"/>
            <a:r>
              <a:rPr lang="tr-TR" sz="3600" dirty="0" smtClean="0">
                <a:latin typeface="Segoe Script" pitchFamily="34" charset="0"/>
              </a:rPr>
              <a:t>Doğan </a:t>
            </a:r>
            <a:r>
              <a:rPr lang="tr-TR" sz="3600" dirty="0" err="1">
                <a:latin typeface="Segoe Script" pitchFamily="34" charset="0"/>
              </a:rPr>
              <a:t>C</a:t>
            </a:r>
            <a:r>
              <a:rPr lang="tr-TR" sz="3600" dirty="0" err="1" smtClean="0">
                <a:latin typeface="Segoe Script" pitchFamily="34" charset="0"/>
              </a:rPr>
              <a:t>üceloğlu</a:t>
            </a:r>
            <a:r>
              <a:rPr lang="tr-TR" sz="3600" dirty="0" smtClean="0">
                <a:latin typeface="Segoe Script" pitchFamily="34" charset="0"/>
              </a:rPr>
              <a:t> </a:t>
            </a:r>
          </a:p>
          <a:p>
            <a:endParaRPr lang="tr-TR" dirty="0">
              <a:latin typeface="Segoe Script" pitchFamily="34" charset="0"/>
            </a:endParaRPr>
          </a:p>
        </p:txBody>
      </p:sp>
    </p:spTree>
    <p:extLst>
      <p:ext uri="{BB962C8B-B14F-4D97-AF65-F5344CB8AC3E}">
        <p14:creationId xmlns:p14="http://schemas.microsoft.com/office/powerpoint/2010/main" val="2571684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798342" y="766620"/>
            <a:ext cx="93086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9939713" y="128975"/>
            <a:ext cx="8484208" cy="6347268"/>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0" y="4403328"/>
            <a:ext cx="6710175" cy="574754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5" name="TextBox 5"/>
          <p:cNvSpPr txBox="1"/>
          <p:nvPr/>
        </p:nvSpPr>
        <p:spPr>
          <a:xfrm>
            <a:off x="3733801" y="3646170"/>
            <a:ext cx="10896600" cy="2949525"/>
          </a:xfrm>
          <a:prstGeom prst="rect">
            <a:avLst/>
          </a:prstGeom>
        </p:spPr>
        <p:txBody>
          <a:bodyPr wrap="square" lIns="0" tIns="0" rIns="0" bIns="0" rtlCol="0" anchor="t">
            <a:spAutoFit/>
          </a:bodyPr>
          <a:lstStyle/>
          <a:p>
            <a:pPr algn="ctr">
              <a:lnSpc>
                <a:spcPts val="11520"/>
              </a:lnSpc>
            </a:pPr>
            <a:r>
              <a:rPr lang="tr-TR" sz="9000" b="1" dirty="0" smtClean="0">
                <a:solidFill>
                  <a:srgbClr val="000000"/>
                </a:solidFill>
                <a:latin typeface="Segoe Script" pitchFamily="34" charset="0"/>
                <a:ea typeface="Roboto" charset="0"/>
                <a:cs typeface="Twister"/>
                <a:sym typeface="Twister"/>
              </a:rPr>
              <a:t>Etkin Dinleme nedir?</a:t>
            </a:r>
            <a:endParaRPr lang="en-US" sz="9000" b="1" dirty="0">
              <a:solidFill>
                <a:srgbClr val="000000"/>
              </a:solidFill>
              <a:latin typeface="Segoe Script" pitchFamily="34" charset="0"/>
              <a:ea typeface="Roboto" charset="0"/>
              <a:cs typeface="Twister"/>
              <a:sym typeface="Twister"/>
            </a:endParaRPr>
          </a:p>
        </p:txBody>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86109" y="2670575"/>
            <a:ext cx="7591881" cy="7841380"/>
          </a:xfrm>
          <a:custGeom>
            <a:avLst/>
            <a:gdLst/>
            <a:ahLst/>
            <a:cxnLst/>
            <a:rect l="l" t="t" r="r" b="b"/>
            <a:pathLst>
              <a:path w="7591881" h="7841380">
                <a:moveTo>
                  <a:pt x="0" y="0"/>
                </a:moveTo>
                <a:lnTo>
                  <a:pt x="7591882" y="0"/>
                </a:lnTo>
                <a:lnTo>
                  <a:pt x="7591882" y="7841380"/>
                </a:lnTo>
                <a:lnTo>
                  <a:pt x="0" y="7841380"/>
                </a:lnTo>
                <a:lnTo>
                  <a:pt x="0" y="0"/>
                </a:lnTo>
                <a:close/>
              </a:path>
            </a:pathLst>
          </a:custGeom>
          <a:blipFill>
            <a:blip r:embed="rId2"/>
            <a:stretch>
              <a:fillRect/>
            </a:stretch>
          </a:blipFill>
        </p:spPr>
      </p:sp>
      <p:sp>
        <p:nvSpPr>
          <p:cNvPr id="3" name="Freeform 3"/>
          <p:cNvSpPr/>
          <p:nvPr/>
        </p:nvSpPr>
        <p:spPr>
          <a:xfrm rot="1092138">
            <a:off x="187477" y="5900982"/>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sp>
      <p:sp>
        <p:nvSpPr>
          <p:cNvPr id="20" name="Freeform 20"/>
          <p:cNvSpPr/>
          <p:nvPr/>
        </p:nvSpPr>
        <p:spPr>
          <a:xfrm>
            <a:off x="14356192" y="-2022514"/>
            <a:ext cx="5125736" cy="5695263"/>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4"/>
            <a:stretch>
              <a:fillRect/>
            </a:stretch>
          </a:blipFill>
        </p:spPr>
      </p:sp>
      <p:sp>
        <p:nvSpPr>
          <p:cNvPr id="21" name="TextBox 21"/>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11</a:t>
            </a:r>
          </a:p>
        </p:txBody>
      </p:sp>
      <p:sp>
        <p:nvSpPr>
          <p:cNvPr id="22" name="Dikdörtgen 21"/>
          <p:cNvSpPr/>
          <p:nvPr/>
        </p:nvSpPr>
        <p:spPr>
          <a:xfrm>
            <a:off x="3882049" y="2247900"/>
            <a:ext cx="13037011" cy="3139321"/>
          </a:xfrm>
          <a:prstGeom prst="rect">
            <a:avLst/>
          </a:prstGeom>
        </p:spPr>
        <p:txBody>
          <a:bodyPr wrap="square">
            <a:spAutoFit/>
          </a:bodyPr>
          <a:lstStyle/>
          <a:p>
            <a:pPr algn="just"/>
            <a:endParaRPr lang="tr-TR" dirty="0"/>
          </a:p>
          <a:p>
            <a:pPr algn="just"/>
            <a:r>
              <a:rPr lang="tr-TR" sz="3600" dirty="0" smtClean="0">
                <a:latin typeface="Roboto" charset="0"/>
                <a:ea typeface="Roboto" charset="0"/>
              </a:rPr>
              <a:t>        Etkin </a:t>
            </a:r>
            <a:r>
              <a:rPr lang="tr-TR" sz="3600" dirty="0">
                <a:latin typeface="Roboto" charset="0"/>
                <a:ea typeface="Roboto" charset="0"/>
              </a:rPr>
              <a:t>dinleme becerisi aile içi iletişimde en önemli becerilerdendir. Çocuklara onları dinlediğimizin yanında anladığımızı ve önem verdiğimizi de hissettirebilmeliyiz. Tepkilerimiz, vücut dilimiz, iletişimde kullandığımız söz kalıpları ve pek çok beceri etkin dinlemenin anahtarıdır. </a:t>
            </a:r>
            <a:endParaRPr lang="tr-TR" sz="3600" dirty="0">
              <a:latin typeface="Roboto" charset="0"/>
              <a:ea typeface="Roboto"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CC">
            <a:alpha val="36000"/>
          </a:srgbClr>
        </a:solidFill>
        <a:effectLst/>
      </p:bgPr>
    </p:bg>
    <p:spTree>
      <p:nvGrpSpPr>
        <p:cNvPr id="1" name=""/>
        <p:cNvGrpSpPr/>
        <p:nvPr/>
      </p:nvGrpSpPr>
      <p:grpSpPr>
        <a:xfrm>
          <a:off x="0" y="0"/>
          <a:ext cx="0" cy="0"/>
          <a:chOff x="0" y="0"/>
          <a:chExt cx="0" cy="0"/>
        </a:xfrm>
      </p:grpSpPr>
      <p:sp>
        <p:nvSpPr>
          <p:cNvPr id="3"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4" name="Freeform 7"/>
          <p:cNvSpPr/>
          <p:nvPr/>
        </p:nvSpPr>
        <p:spPr>
          <a:xfrm flipH="1" flipV="1">
            <a:off x="13426552" y="-16329"/>
            <a:ext cx="4861447" cy="4427693"/>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5" name="Freeform 9"/>
          <p:cNvSpPr/>
          <p:nvPr/>
        </p:nvSpPr>
        <p:spPr>
          <a:xfrm rot="7304412">
            <a:off x="257539" y="631670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6" name="Freeform 9"/>
          <p:cNvSpPr/>
          <p:nvPr/>
        </p:nvSpPr>
        <p:spPr>
          <a:xfrm rot="7304412" flipH="1" flipV="1">
            <a:off x="14179627" y="-702891"/>
            <a:ext cx="4161350" cy="4484549"/>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7" name="AutoShape 2" descr="Çocuğunuz için nasıl iyi bir dinleyici olabilirs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Dikdörtgen 7"/>
          <p:cNvSpPr/>
          <p:nvPr/>
        </p:nvSpPr>
        <p:spPr>
          <a:xfrm>
            <a:off x="2629479" y="678521"/>
            <a:ext cx="1524000" cy="4708981"/>
          </a:xfrm>
          <a:prstGeom prst="rect">
            <a:avLst/>
          </a:prstGeom>
          <a:noFill/>
        </p:spPr>
        <p:txBody>
          <a:bodyPr wrap="square" lIns="91440" tIns="45720" rIns="91440" bIns="45720">
            <a:spAutoFit/>
            <a:scene3d>
              <a:camera prst="perspectiveRelaxedModerately"/>
              <a:lightRig rig="glow" dir="t">
                <a:rot lat="0" lon="0" rev="3600000"/>
              </a:lightRig>
            </a:scene3d>
            <a:sp3d prstMaterial="softEdge">
              <a:bevelT w="29210" h="16510"/>
              <a:contourClr>
                <a:schemeClr val="accent4">
                  <a:alpha val="95000"/>
                </a:schemeClr>
              </a:contourClr>
            </a:sp3d>
          </a:bodyPr>
          <a:lstStyle/>
          <a:p>
            <a:pPr algn="ctr"/>
            <a:r>
              <a:rPr lang="tr-TR" sz="30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t>
            </a:r>
            <a:endParaRPr lang="tr-TR" sz="30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9" name="Metin kutusu 8"/>
          <p:cNvSpPr txBox="1"/>
          <p:nvPr/>
        </p:nvSpPr>
        <p:spPr>
          <a:xfrm>
            <a:off x="4133263" y="2324100"/>
            <a:ext cx="11411537" cy="3754874"/>
          </a:xfrm>
          <a:prstGeom prst="rect">
            <a:avLst/>
          </a:prstGeom>
          <a:noFill/>
        </p:spPr>
        <p:txBody>
          <a:bodyPr wrap="square" rtlCol="0">
            <a:spAutoFit/>
          </a:bodyPr>
          <a:lstStyle/>
          <a:p>
            <a:r>
              <a:rPr lang="tr-TR" sz="8800" b="1" dirty="0" smtClean="0">
                <a:latin typeface="Roboto" charset="0"/>
                <a:ea typeface="Roboto" charset="0"/>
              </a:rPr>
              <a:t>Dikkat</a:t>
            </a:r>
          </a:p>
          <a:p>
            <a:endParaRPr lang="tr-TR" dirty="0"/>
          </a:p>
          <a:p>
            <a:r>
              <a:rPr lang="tr-TR" sz="4800" dirty="0"/>
              <a:t>Çocuklarımızla iletişim halinde iken kendimizi onlarla olduğumuzu göstermeliyiz. </a:t>
            </a:r>
            <a:endParaRPr lang="tr-TR" sz="4800" dirty="0"/>
          </a:p>
          <a:p>
            <a:endParaRPr lang="tr-TR" dirty="0" smtClean="0"/>
          </a:p>
          <a:p>
            <a:endParaRPr lang="tr-TR" dirty="0"/>
          </a:p>
        </p:txBody>
      </p:sp>
    </p:spTree>
    <p:extLst>
      <p:ext uri="{BB962C8B-B14F-4D97-AF65-F5344CB8AC3E}">
        <p14:creationId xmlns:p14="http://schemas.microsoft.com/office/powerpoint/2010/main" val="164805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CC">
            <a:alpha val="38000"/>
          </a:srgbClr>
        </a:solidFill>
        <a:effectLst/>
      </p:bgPr>
    </p:bg>
    <p:spTree>
      <p:nvGrpSpPr>
        <p:cNvPr id="1" name=""/>
        <p:cNvGrpSpPr/>
        <p:nvPr/>
      </p:nvGrpSpPr>
      <p:grpSpPr>
        <a:xfrm>
          <a:off x="0" y="0"/>
          <a:ext cx="0" cy="0"/>
          <a:chOff x="0" y="0"/>
          <a:chExt cx="0" cy="0"/>
        </a:xfrm>
      </p:grpSpPr>
      <p:sp>
        <p:nvSpPr>
          <p:cNvPr id="2" name="Dikdörtgen 1"/>
          <p:cNvSpPr/>
          <p:nvPr/>
        </p:nvSpPr>
        <p:spPr>
          <a:xfrm>
            <a:off x="3219061" y="1615445"/>
            <a:ext cx="12420600" cy="4031873"/>
          </a:xfrm>
          <a:prstGeom prst="rect">
            <a:avLst/>
          </a:prstGeom>
        </p:spPr>
        <p:txBody>
          <a:bodyPr wrap="square">
            <a:spAutoFit/>
          </a:bodyPr>
          <a:lstStyle/>
          <a:p>
            <a:endParaRPr lang="tr-TR" dirty="0"/>
          </a:p>
          <a:p>
            <a:r>
              <a:rPr lang="tr-TR" sz="8800" b="1" dirty="0" smtClean="0">
                <a:latin typeface="Roboto" charset="0"/>
                <a:ea typeface="Roboto" charset="0"/>
              </a:rPr>
              <a:t>Beden </a:t>
            </a:r>
            <a:r>
              <a:rPr lang="tr-TR" sz="8800" b="1" dirty="0">
                <a:latin typeface="Roboto" charset="0"/>
                <a:ea typeface="Roboto" charset="0"/>
              </a:rPr>
              <a:t>dili ve </a:t>
            </a:r>
            <a:r>
              <a:rPr lang="tr-TR" sz="8800" b="1" dirty="0" smtClean="0">
                <a:latin typeface="Roboto" charset="0"/>
                <a:ea typeface="Roboto" charset="0"/>
              </a:rPr>
              <a:t>duruş</a:t>
            </a:r>
          </a:p>
          <a:p>
            <a:r>
              <a:rPr lang="tr-TR" sz="5400" b="1" dirty="0" smtClean="0">
                <a:latin typeface="Roboto" charset="0"/>
                <a:ea typeface="Roboto" charset="0"/>
              </a:rPr>
              <a:t> </a:t>
            </a:r>
            <a:r>
              <a:rPr lang="tr-TR" sz="4800" dirty="0">
                <a:latin typeface="Roboto" charset="0"/>
                <a:ea typeface="Roboto" charset="0"/>
              </a:rPr>
              <a:t>Konuşurken jest ve mimiklerimizin desteği ile hafif eğilerek göz teması kurmak etkin dinlemeye katkı sunacaktır. </a:t>
            </a:r>
            <a:endParaRPr lang="tr-TR" sz="4800" dirty="0">
              <a:latin typeface="Roboto" charset="0"/>
              <a:ea typeface="Roboto" charset="0"/>
            </a:endParaRPr>
          </a:p>
        </p:txBody>
      </p:sp>
      <p:sp>
        <p:nvSpPr>
          <p:cNvPr id="3"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4" name="Freeform 9"/>
          <p:cNvSpPr/>
          <p:nvPr/>
        </p:nvSpPr>
        <p:spPr>
          <a:xfrm rot="7304412">
            <a:off x="257539" y="631670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5" name="Freeform 6"/>
          <p:cNvSpPr/>
          <p:nvPr/>
        </p:nvSpPr>
        <p:spPr>
          <a:xfrm>
            <a:off x="14182729" y="84293"/>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6" name="Freeform 9"/>
          <p:cNvSpPr/>
          <p:nvPr/>
        </p:nvSpPr>
        <p:spPr>
          <a:xfrm rot="7304412" flipH="1" flipV="1">
            <a:off x="14179627" y="-702891"/>
            <a:ext cx="4161350" cy="4484549"/>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7" name="Dikdörtgen 6"/>
          <p:cNvSpPr/>
          <p:nvPr/>
        </p:nvSpPr>
        <p:spPr>
          <a:xfrm>
            <a:off x="1935802" y="1036179"/>
            <a:ext cx="1438214" cy="4708981"/>
          </a:xfrm>
          <a:prstGeom prst="rect">
            <a:avLst/>
          </a:prstGeom>
        </p:spPr>
        <p:txBody>
          <a:bodyPr wrap="none">
            <a:spAutoFit/>
          </a:bodyPr>
          <a:lstStyle/>
          <a:p>
            <a:pPr algn="ctr"/>
            <a:r>
              <a:rPr lang="tr-TR" sz="30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t>
            </a:r>
            <a:endParaRPr lang="tr-TR" sz="30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8" name="AutoShape 2" descr="Etkin Dinleme ve Çocuk - Fiin Kolej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48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91800" y="5857876"/>
            <a:ext cx="76962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668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Dikdörtgen 1"/>
          <p:cNvSpPr/>
          <p:nvPr/>
        </p:nvSpPr>
        <p:spPr>
          <a:xfrm>
            <a:off x="2743200" y="647700"/>
            <a:ext cx="13792200" cy="7232749"/>
          </a:xfrm>
          <a:prstGeom prst="rect">
            <a:avLst/>
          </a:prstGeom>
        </p:spPr>
        <p:txBody>
          <a:bodyPr wrap="square">
            <a:spAutoFit/>
          </a:bodyPr>
          <a:lstStyle/>
          <a:p>
            <a:endParaRPr lang="tr-TR" sz="8800" dirty="0"/>
          </a:p>
          <a:p>
            <a:r>
              <a:rPr lang="tr-TR" sz="8800" b="1" dirty="0" smtClean="0">
                <a:latin typeface="Roboto" charset="0"/>
                <a:ea typeface="Roboto" charset="0"/>
              </a:rPr>
              <a:t>Kapı </a:t>
            </a:r>
            <a:r>
              <a:rPr lang="tr-TR" sz="8800" b="1" dirty="0" err="1">
                <a:latin typeface="Roboto" charset="0"/>
                <a:ea typeface="Roboto" charset="0"/>
              </a:rPr>
              <a:t>Aralayıcı</a:t>
            </a:r>
            <a:r>
              <a:rPr lang="tr-TR" sz="8800" b="1" dirty="0">
                <a:latin typeface="Roboto" charset="0"/>
                <a:ea typeface="Roboto" charset="0"/>
              </a:rPr>
              <a:t> </a:t>
            </a:r>
            <a:r>
              <a:rPr lang="tr-TR" sz="8800" b="1" dirty="0" smtClean="0">
                <a:latin typeface="Roboto" charset="0"/>
                <a:ea typeface="Roboto" charset="0"/>
              </a:rPr>
              <a:t>Mesajlar</a:t>
            </a:r>
          </a:p>
          <a:p>
            <a:endParaRPr lang="tr-TR" sz="4800" b="1" dirty="0" smtClean="0">
              <a:latin typeface="Roboto" charset="0"/>
              <a:ea typeface="Roboto" charset="0"/>
            </a:endParaRPr>
          </a:p>
          <a:p>
            <a:r>
              <a:rPr lang="tr-TR" sz="4800" dirty="0" smtClean="0">
                <a:latin typeface="Roboto" charset="0"/>
                <a:ea typeface="Roboto" charset="0"/>
              </a:rPr>
              <a:t>Çocuklarımızın </a:t>
            </a:r>
            <a:r>
              <a:rPr lang="tr-TR" sz="4800" dirty="0">
                <a:latin typeface="Roboto" charset="0"/>
                <a:ea typeface="Roboto" charset="0"/>
              </a:rPr>
              <a:t>anlattıklarına konuyu açıklığa kavuşturacak sorular sormak mesajların daha iyi aktarılmasını sağlar. “sonra ne oldu, nasıl, neden…” gibi sorulara verilen cevaplar bu amaca hizmet edecektir. </a:t>
            </a:r>
            <a:endParaRPr lang="tr-TR" sz="4800" dirty="0">
              <a:latin typeface="Roboto" charset="0"/>
              <a:ea typeface="Roboto" charset="0"/>
            </a:endParaRPr>
          </a:p>
        </p:txBody>
      </p:sp>
      <p:sp>
        <p:nvSpPr>
          <p:cNvPr id="3"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4" name="Freeform 9"/>
          <p:cNvSpPr/>
          <p:nvPr/>
        </p:nvSpPr>
        <p:spPr>
          <a:xfrm rot="7304412">
            <a:off x="257539" y="631670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5" name="Freeform 6"/>
          <p:cNvSpPr/>
          <p:nvPr/>
        </p:nvSpPr>
        <p:spPr>
          <a:xfrm>
            <a:off x="14182729" y="84293"/>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6" name="Freeform 9"/>
          <p:cNvSpPr/>
          <p:nvPr/>
        </p:nvSpPr>
        <p:spPr>
          <a:xfrm rot="7304412" flipH="1" flipV="1">
            <a:off x="14179627" y="-702891"/>
            <a:ext cx="4161350" cy="4484549"/>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pic>
        <p:nvPicPr>
          <p:cNvPr id="215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1454" y="-330390"/>
            <a:ext cx="6267450" cy="845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707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Dikdörtgen 1"/>
          <p:cNvSpPr/>
          <p:nvPr/>
        </p:nvSpPr>
        <p:spPr>
          <a:xfrm>
            <a:off x="2743199" y="1096238"/>
            <a:ext cx="13944601" cy="6155531"/>
          </a:xfrm>
          <a:prstGeom prst="rect">
            <a:avLst/>
          </a:prstGeom>
        </p:spPr>
        <p:txBody>
          <a:bodyPr wrap="square">
            <a:spAutoFit/>
          </a:bodyPr>
          <a:lstStyle/>
          <a:p>
            <a:endParaRPr lang="tr-TR" dirty="0"/>
          </a:p>
          <a:p>
            <a:r>
              <a:rPr lang="tr-TR" sz="8800" b="1" dirty="0" smtClean="0">
                <a:latin typeface="Roboto" charset="0"/>
                <a:ea typeface="Roboto" charset="0"/>
              </a:rPr>
              <a:t>Özetleme</a:t>
            </a:r>
          </a:p>
          <a:p>
            <a:endParaRPr lang="tr-TR" sz="4800" b="1" dirty="0" smtClean="0">
              <a:latin typeface="Roboto" charset="0"/>
              <a:ea typeface="Roboto" charset="0"/>
            </a:endParaRPr>
          </a:p>
          <a:p>
            <a:r>
              <a:rPr lang="tr-TR" sz="4800" dirty="0" smtClean="0">
                <a:latin typeface="Roboto" charset="0"/>
                <a:ea typeface="Roboto" charset="0"/>
              </a:rPr>
              <a:t>Konunun </a:t>
            </a:r>
            <a:r>
              <a:rPr lang="tr-TR" sz="4800" dirty="0">
                <a:latin typeface="Roboto" charset="0"/>
                <a:ea typeface="Roboto" charset="0"/>
              </a:rPr>
              <a:t>özetlenmesi çocuklarımızı doğru anlamamıza ve onlarında kendilerini daha iyi aktarmalarına yardımcı olacaktır. “ şimdi anladığım kadar ile... , özetle… ,’’ </a:t>
            </a:r>
            <a:r>
              <a:rPr lang="tr-TR" sz="4800" dirty="0" err="1">
                <a:latin typeface="Roboto" charset="0"/>
                <a:ea typeface="Roboto" charset="0"/>
              </a:rPr>
              <a:t>cümleri</a:t>
            </a:r>
            <a:r>
              <a:rPr lang="tr-TR" sz="4800" dirty="0">
                <a:latin typeface="Roboto" charset="0"/>
                <a:ea typeface="Roboto" charset="0"/>
              </a:rPr>
              <a:t> yardımcı olacaktır</a:t>
            </a:r>
            <a:r>
              <a:rPr lang="tr-TR" dirty="0">
                <a:latin typeface="Roboto" charset="0"/>
                <a:ea typeface="Roboto" charset="0"/>
              </a:rPr>
              <a:t>.</a:t>
            </a:r>
            <a:endParaRPr lang="tr-TR" dirty="0">
              <a:latin typeface="Roboto" charset="0"/>
              <a:ea typeface="Roboto" charset="0"/>
            </a:endParaRPr>
          </a:p>
        </p:txBody>
      </p:sp>
      <p:sp>
        <p:nvSpPr>
          <p:cNvPr id="3"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4" name="Freeform 9"/>
          <p:cNvSpPr/>
          <p:nvPr/>
        </p:nvSpPr>
        <p:spPr>
          <a:xfrm rot="7304412">
            <a:off x="257539" y="631670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5" name="Freeform 6"/>
          <p:cNvSpPr/>
          <p:nvPr/>
        </p:nvSpPr>
        <p:spPr>
          <a:xfrm>
            <a:off x="14182729" y="84293"/>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6" name="Freeform 9"/>
          <p:cNvSpPr/>
          <p:nvPr/>
        </p:nvSpPr>
        <p:spPr>
          <a:xfrm rot="7304412" flipH="1" flipV="1">
            <a:off x="14179627" y="-702891"/>
            <a:ext cx="4161350" cy="4484549"/>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1454" y="-330390"/>
            <a:ext cx="6267450" cy="845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66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sp>
        <p:nvSpPr>
          <p:cNvPr id="2"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3" name="Freeform 9"/>
          <p:cNvSpPr/>
          <p:nvPr/>
        </p:nvSpPr>
        <p:spPr>
          <a:xfrm rot="7304412">
            <a:off x="257539" y="631670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4" name="Freeform 6"/>
          <p:cNvSpPr/>
          <p:nvPr/>
        </p:nvSpPr>
        <p:spPr>
          <a:xfrm>
            <a:off x="14182729" y="84293"/>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2">
              <a:alphaModFix amt="49000"/>
              <a:extLst>
                <a:ext uri="{96DAC541-7B7A-43D3-8B79-37D633B846F1}">
                  <asvg:svgBlip xmlns="" xmlns:asvg="http://schemas.microsoft.com/office/drawing/2016/SVG/main" r:embed="rId5"/>
                </a:ext>
              </a:extLst>
            </a:blip>
            <a:stretch>
              <a:fillRect/>
            </a:stretch>
          </a:blipFill>
        </p:spPr>
      </p:sp>
      <p:sp>
        <p:nvSpPr>
          <p:cNvPr id="5" name="Freeform 9"/>
          <p:cNvSpPr/>
          <p:nvPr/>
        </p:nvSpPr>
        <p:spPr>
          <a:xfrm rot="7304412" flipH="1" flipV="1">
            <a:off x="14179627" y="-702891"/>
            <a:ext cx="4161350" cy="4484549"/>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6" name="Dikdörtgen 5"/>
          <p:cNvSpPr/>
          <p:nvPr/>
        </p:nvSpPr>
        <p:spPr>
          <a:xfrm>
            <a:off x="1828800" y="159725"/>
            <a:ext cx="15316200" cy="7632859"/>
          </a:xfrm>
          <a:prstGeom prst="rect">
            <a:avLst/>
          </a:prstGeom>
        </p:spPr>
        <p:txBody>
          <a:bodyPr wrap="square">
            <a:spAutoFit/>
          </a:bodyPr>
          <a:lstStyle/>
          <a:p>
            <a:endParaRPr lang="tr-TR" dirty="0"/>
          </a:p>
          <a:p>
            <a:r>
              <a:rPr lang="tr-TR" sz="8800" b="1" dirty="0" smtClean="0">
                <a:latin typeface="Roboto" charset="0"/>
                <a:ea typeface="Roboto" charset="0"/>
              </a:rPr>
              <a:t>Duygular</a:t>
            </a:r>
          </a:p>
          <a:p>
            <a:endParaRPr lang="tr-TR" sz="4800" b="1" dirty="0">
              <a:latin typeface="Roboto" charset="0"/>
              <a:ea typeface="Roboto" charset="0"/>
            </a:endParaRPr>
          </a:p>
          <a:p>
            <a:r>
              <a:rPr lang="tr-TR" b="1" dirty="0" smtClean="0">
                <a:latin typeface="Roboto" charset="0"/>
                <a:ea typeface="Roboto" charset="0"/>
              </a:rPr>
              <a:t> </a:t>
            </a:r>
            <a:r>
              <a:rPr lang="tr-TR" sz="4800" dirty="0">
                <a:latin typeface="Roboto" charset="0"/>
                <a:ea typeface="Roboto" charset="0"/>
              </a:rPr>
              <a:t>Çocuklarımızla olan iletişimde duygularımızı katarak dinlemek anlamamızı katkı sağlayacaktır. Aynı zamanda onların duygularının da yansıtılması kendilerinin anlaşıldığını karşı tarafa hissettirir. Burada duyguların anlaşıldığını gösteren ifade edici dil de kullanılmalıdır. “ </a:t>
            </a:r>
            <a:r>
              <a:rPr lang="tr-TR" sz="4800" i="1" dirty="0">
                <a:latin typeface="Roboto" charset="0"/>
                <a:ea typeface="Roboto" charset="0"/>
              </a:rPr>
              <a:t>üzülmüşsün, bu olanlar seni mutlu etmiş olmalı” </a:t>
            </a:r>
            <a:r>
              <a:rPr lang="tr-TR" sz="4800" dirty="0">
                <a:latin typeface="Roboto" charset="0"/>
                <a:ea typeface="Roboto" charset="0"/>
              </a:rPr>
              <a:t>ifadeleri kullanılabilir. </a:t>
            </a:r>
            <a:endParaRPr lang="tr-TR" sz="4800" dirty="0">
              <a:latin typeface="Roboto" charset="0"/>
              <a:ea typeface="Roboto" charset="0"/>
            </a:endParaRPr>
          </a:p>
        </p:txBody>
      </p:sp>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3157"/>
            <a:ext cx="6175094" cy="832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85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2849728" y="614572"/>
            <a:ext cx="5452110" cy="8229600"/>
          </a:xfrm>
          <a:custGeom>
            <a:avLst/>
            <a:gdLst/>
            <a:ahLst/>
            <a:cxnLst/>
            <a:rect l="l" t="t" r="r" b="b"/>
            <a:pathLst>
              <a:path w="5452110" h="8229600">
                <a:moveTo>
                  <a:pt x="0" y="0"/>
                </a:moveTo>
                <a:lnTo>
                  <a:pt x="5452110" y="0"/>
                </a:lnTo>
                <a:lnTo>
                  <a:pt x="5452110" y="8229600"/>
                </a:lnTo>
                <a:lnTo>
                  <a:pt x="0" y="8229600"/>
                </a:lnTo>
                <a:lnTo>
                  <a:pt x="0" y="0"/>
                </a:lnTo>
                <a:close/>
              </a:path>
            </a:pathLst>
          </a:custGeom>
          <a:blipFill>
            <a:blip r:embed="rId2"/>
            <a:stretch>
              <a:fillRect/>
            </a:stretch>
          </a:blipFill>
        </p:spPr>
      </p:sp>
      <p:sp>
        <p:nvSpPr>
          <p:cNvPr id="3" name="Freeform 3"/>
          <p:cNvSpPr/>
          <p:nvPr/>
        </p:nvSpPr>
        <p:spPr>
          <a:xfrm>
            <a:off x="42336" y="5190707"/>
            <a:ext cx="4868329" cy="5014197"/>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335863" y="1743075"/>
            <a:ext cx="7665137" cy="4257576"/>
          </a:xfrm>
          <a:prstGeom prst="rect">
            <a:avLst/>
          </a:prstGeom>
        </p:spPr>
        <p:txBody>
          <a:bodyPr wrap="square" lIns="0" tIns="0" rIns="0" bIns="0" rtlCol="0" anchor="t">
            <a:spAutoFit/>
          </a:bodyPr>
          <a:lstStyle/>
          <a:p>
            <a:pPr algn="l">
              <a:lnSpc>
                <a:spcPts val="17610"/>
              </a:lnSpc>
            </a:pPr>
            <a:r>
              <a:rPr lang="tr-TR" sz="15000" dirty="0" smtClean="0">
                <a:solidFill>
                  <a:srgbClr val="22423D"/>
                </a:solidFill>
                <a:latin typeface="Twister" charset="0"/>
                <a:ea typeface="Moontime"/>
                <a:cs typeface="Moontime"/>
                <a:sym typeface="Moontime"/>
              </a:rPr>
              <a:t>    </a:t>
            </a:r>
            <a:r>
              <a:rPr lang="tr-TR" sz="8000" dirty="0" smtClean="0">
                <a:solidFill>
                  <a:srgbClr val="22423D"/>
                </a:solidFill>
                <a:latin typeface="Segoe Script" pitchFamily="34" charset="0"/>
                <a:ea typeface="Moontime"/>
                <a:cs typeface="Moontime"/>
                <a:sym typeface="Moontime"/>
              </a:rPr>
              <a:t>Neler </a:t>
            </a:r>
            <a:r>
              <a:rPr lang="tr-TR" sz="8000" dirty="0" smtClean="0">
                <a:solidFill>
                  <a:srgbClr val="22423D"/>
                </a:solidFill>
                <a:latin typeface="Segoe Script" pitchFamily="34" charset="0"/>
                <a:ea typeface="Moontime"/>
                <a:cs typeface="Moontime"/>
                <a:sym typeface="Moontime"/>
              </a:rPr>
              <a:t>anlatacağız</a:t>
            </a:r>
            <a:r>
              <a:rPr lang="tr-TR" sz="8000" dirty="0" smtClean="0">
                <a:solidFill>
                  <a:srgbClr val="22423D"/>
                </a:solidFill>
                <a:latin typeface="Segoe Script" pitchFamily="34" charset="0"/>
                <a:ea typeface="Moontime"/>
                <a:cs typeface="Moontime"/>
                <a:sym typeface="Moontime"/>
              </a:rPr>
              <a:t>?</a:t>
            </a:r>
            <a:endParaRPr lang="en-US" sz="8000" dirty="0">
              <a:solidFill>
                <a:srgbClr val="22423D"/>
              </a:solidFill>
              <a:latin typeface="Segoe Script" pitchFamily="34" charset="0"/>
              <a:ea typeface="Moontime"/>
              <a:cs typeface="Moontime"/>
              <a:sym typeface="Moontime"/>
            </a:endParaRPr>
          </a:p>
        </p:txBody>
      </p:sp>
      <p:sp>
        <p:nvSpPr>
          <p:cNvPr id="5" name="TextBox 5"/>
          <p:cNvSpPr txBox="1"/>
          <p:nvPr/>
        </p:nvSpPr>
        <p:spPr>
          <a:xfrm>
            <a:off x="7411457" y="1760938"/>
            <a:ext cx="10876543" cy="5936868"/>
          </a:xfrm>
          <a:prstGeom prst="rect">
            <a:avLst/>
          </a:prstGeom>
        </p:spPr>
        <p:txBody>
          <a:bodyPr lIns="0" tIns="0" rIns="0" bIns="0" rtlCol="0" anchor="t">
            <a:spAutoFit/>
          </a:bodyPr>
          <a:lstStyle/>
          <a:p>
            <a:pPr marL="1014732" lvl="1" indent="-507366" algn="l">
              <a:lnSpc>
                <a:spcPts val="7943"/>
              </a:lnSpc>
              <a:buAutoNum type="arabicPeriod"/>
            </a:pPr>
            <a:r>
              <a:rPr lang="en-US" sz="4700" spc="780">
                <a:solidFill>
                  <a:srgbClr val="22423D"/>
                </a:solidFill>
                <a:latin typeface="Glacial Indifference"/>
                <a:ea typeface="Glacial Indifference"/>
                <a:cs typeface="Glacial Indifference"/>
                <a:sym typeface="Glacial Indifference"/>
              </a:rPr>
              <a:t>İletişimin Tanımı ve Önemi </a:t>
            </a:r>
          </a:p>
          <a:p>
            <a:pPr marL="1014732" lvl="1" indent="-507366" algn="l">
              <a:lnSpc>
                <a:spcPts val="7943"/>
              </a:lnSpc>
              <a:buAutoNum type="arabicPeriod"/>
            </a:pPr>
            <a:r>
              <a:rPr lang="en-US" sz="4700" spc="780">
                <a:solidFill>
                  <a:srgbClr val="22423D"/>
                </a:solidFill>
                <a:latin typeface="Glacial Indifference"/>
                <a:ea typeface="Glacial Indifference"/>
                <a:cs typeface="Glacial Indifference"/>
                <a:sym typeface="Glacial Indifference"/>
              </a:rPr>
              <a:t>Yaygın Ebeveyn Tutumları</a:t>
            </a:r>
          </a:p>
          <a:p>
            <a:pPr marL="1014732" lvl="1" indent="-507366" algn="l">
              <a:lnSpc>
                <a:spcPts val="7943"/>
              </a:lnSpc>
              <a:buAutoNum type="arabicPeriod"/>
            </a:pPr>
            <a:r>
              <a:rPr lang="en-US" sz="4700" spc="780">
                <a:solidFill>
                  <a:srgbClr val="22423D"/>
                </a:solidFill>
                <a:latin typeface="Glacial Indifference"/>
                <a:ea typeface="Glacial Indifference"/>
                <a:cs typeface="Glacial Indifference"/>
                <a:sym typeface="Glacial Indifference"/>
              </a:rPr>
              <a:t>Aile İçi İletişim Engelleri</a:t>
            </a:r>
          </a:p>
          <a:p>
            <a:pPr marL="1014732" lvl="1" indent="-507366" algn="l">
              <a:lnSpc>
                <a:spcPts val="7943"/>
              </a:lnSpc>
              <a:buAutoNum type="arabicPeriod"/>
            </a:pPr>
            <a:r>
              <a:rPr lang="en-US" sz="4700" spc="780">
                <a:solidFill>
                  <a:srgbClr val="22423D"/>
                </a:solidFill>
                <a:latin typeface="Glacial Indifference"/>
                <a:ea typeface="Glacial Indifference"/>
                <a:cs typeface="Glacial Indifference"/>
                <a:sym typeface="Glacial Indifference"/>
              </a:rPr>
              <a:t>Etkin Dinleme nedir?</a:t>
            </a:r>
          </a:p>
          <a:p>
            <a:pPr marL="1014732" lvl="1" indent="-507366" algn="l">
              <a:lnSpc>
                <a:spcPts val="7943"/>
              </a:lnSpc>
              <a:buAutoNum type="arabicPeriod"/>
            </a:pPr>
            <a:r>
              <a:rPr lang="en-US" sz="4700" spc="780">
                <a:solidFill>
                  <a:srgbClr val="22423D"/>
                </a:solidFill>
                <a:latin typeface="Glacial Indifference"/>
                <a:ea typeface="Glacial Indifference"/>
                <a:cs typeface="Glacial Indifference"/>
                <a:sym typeface="Glacial Indifference"/>
              </a:rPr>
              <a:t>Çocukla İletişimde kullanılan dil</a:t>
            </a:r>
          </a:p>
        </p:txBody>
      </p:sp>
      <p:sp>
        <p:nvSpPr>
          <p:cNvPr id="6" name="Freeform 6"/>
          <p:cNvSpPr/>
          <p:nvPr/>
        </p:nvSpPr>
        <p:spPr>
          <a:xfrm>
            <a:off x="152400" y="5190707"/>
            <a:ext cx="4648200" cy="4557829"/>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22423D"/>
                </a:solidFill>
                <a:latin typeface="Abril Fatface"/>
                <a:ea typeface="Abril Fatface"/>
                <a:cs typeface="Abril Fatface"/>
                <a:sym typeface="Abril Fatface"/>
              </a:rPr>
              <a:t>3</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a:off x="-164658" y="7429782"/>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sp>
      <p:sp>
        <p:nvSpPr>
          <p:cNvPr id="3" name="Freeform 3"/>
          <p:cNvSpPr/>
          <p:nvPr/>
        </p:nvSpPr>
        <p:spPr>
          <a:xfrm>
            <a:off x="4340589" y="7419674"/>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sp>
      <p:sp>
        <p:nvSpPr>
          <p:cNvPr id="4" name="Freeform 4"/>
          <p:cNvSpPr/>
          <p:nvPr/>
        </p:nvSpPr>
        <p:spPr>
          <a:xfrm>
            <a:off x="8943026" y="7429782"/>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2"/>
            <a:stretch>
              <a:fillRect/>
            </a:stretch>
          </a:blipFill>
        </p:spPr>
      </p:sp>
      <p:sp>
        <p:nvSpPr>
          <p:cNvPr id="5" name="Freeform 5"/>
          <p:cNvSpPr/>
          <p:nvPr/>
        </p:nvSpPr>
        <p:spPr>
          <a:xfrm>
            <a:off x="13476481" y="7419674"/>
            <a:ext cx="2672689" cy="2857218"/>
          </a:xfrm>
          <a:custGeom>
            <a:avLst/>
            <a:gdLst/>
            <a:ahLst/>
            <a:cxnLst/>
            <a:rect l="l" t="t" r="r" b="b"/>
            <a:pathLst>
              <a:path w="2672689" h="2857218">
                <a:moveTo>
                  <a:pt x="0" y="0"/>
                </a:moveTo>
                <a:lnTo>
                  <a:pt x="2672689" y="0"/>
                </a:lnTo>
                <a:lnTo>
                  <a:pt x="2672689" y="2857218"/>
                </a:lnTo>
                <a:lnTo>
                  <a:pt x="0" y="2857218"/>
                </a:lnTo>
                <a:lnTo>
                  <a:pt x="0" y="0"/>
                </a:lnTo>
                <a:close/>
              </a:path>
            </a:pathLst>
          </a:custGeom>
          <a:blipFill>
            <a:blip r:embed="rId2"/>
            <a:stretch>
              <a:fillRect/>
            </a:stretch>
          </a:blipFill>
        </p:spPr>
      </p:sp>
      <p:sp>
        <p:nvSpPr>
          <p:cNvPr id="6" name="Freeform 6"/>
          <p:cNvSpPr/>
          <p:nvPr/>
        </p:nvSpPr>
        <p:spPr>
          <a:xfrm flipH="1">
            <a:off x="2127943" y="7429782"/>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sp>
      <p:sp>
        <p:nvSpPr>
          <p:cNvPr id="7" name="Freeform 7"/>
          <p:cNvSpPr/>
          <p:nvPr/>
        </p:nvSpPr>
        <p:spPr>
          <a:xfrm flipH="1">
            <a:off x="6685118" y="7419674"/>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sp>
      <p:sp>
        <p:nvSpPr>
          <p:cNvPr id="8" name="Freeform 8"/>
          <p:cNvSpPr/>
          <p:nvPr/>
        </p:nvSpPr>
        <p:spPr>
          <a:xfrm flipH="1">
            <a:off x="11232543" y="7435225"/>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2"/>
            <a:stretch>
              <a:fillRect/>
            </a:stretch>
          </a:blipFill>
        </p:spPr>
      </p:sp>
      <p:sp>
        <p:nvSpPr>
          <p:cNvPr id="9" name="Freeform 9"/>
          <p:cNvSpPr/>
          <p:nvPr/>
        </p:nvSpPr>
        <p:spPr>
          <a:xfrm flipH="1">
            <a:off x="15748866" y="7463994"/>
            <a:ext cx="2672689" cy="2857218"/>
          </a:xfrm>
          <a:custGeom>
            <a:avLst/>
            <a:gdLst/>
            <a:ahLst/>
            <a:cxnLst/>
            <a:rect l="l" t="t" r="r" b="b"/>
            <a:pathLst>
              <a:path w="2672689" h="2857218">
                <a:moveTo>
                  <a:pt x="2672690" y="0"/>
                </a:moveTo>
                <a:lnTo>
                  <a:pt x="0" y="0"/>
                </a:lnTo>
                <a:lnTo>
                  <a:pt x="0" y="2857218"/>
                </a:lnTo>
                <a:lnTo>
                  <a:pt x="2672690" y="2857218"/>
                </a:lnTo>
                <a:lnTo>
                  <a:pt x="2672690" y="0"/>
                </a:lnTo>
                <a:close/>
              </a:path>
            </a:pathLst>
          </a:custGeom>
          <a:blipFill>
            <a:blip r:embed="rId2"/>
            <a:stretch>
              <a:fillRect/>
            </a:stretch>
          </a:blipFill>
        </p:spPr>
      </p:sp>
      <p:sp>
        <p:nvSpPr>
          <p:cNvPr id="10" name="Freeform 10"/>
          <p:cNvSpPr/>
          <p:nvPr/>
        </p:nvSpPr>
        <p:spPr>
          <a:xfrm rot="2893084">
            <a:off x="-620363" y="-63140"/>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3"/>
            <a:stretch>
              <a:fillRect/>
            </a:stretch>
          </a:blipFill>
        </p:spPr>
      </p:sp>
      <p:sp>
        <p:nvSpPr>
          <p:cNvPr id="11" name="Freeform 11"/>
          <p:cNvSpPr/>
          <p:nvPr/>
        </p:nvSpPr>
        <p:spPr>
          <a:xfrm rot="9119920">
            <a:off x="193594" y="122372"/>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2">
              <a:alphaModFix amt="78000"/>
            </a:blip>
            <a:stretch>
              <a:fillRect/>
            </a:stretch>
          </a:blipFill>
        </p:spPr>
      </p:sp>
      <p:sp>
        <p:nvSpPr>
          <p:cNvPr id="17" name="TextBox 1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14</a:t>
            </a:r>
          </a:p>
        </p:txBody>
      </p:sp>
      <p:sp>
        <p:nvSpPr>
          <p:cNvPr id="19" name="Dikdörtgen 18"/>
          <p:cNvSpPr/>
          <p:nvPr/>
        </p:nvSpPr>
        <p:spPr>
          <a:xfrm>
            <a:off x="3886200" y="300728"/>
            <a:ext cx="14401800" cy="6771084"/>
          </a:xfrm>
          <a:prstGeom prst="rect">
            <a:avLst/>
          </a:prstGeom>
        </p:spPr>
        <p:txBody>
          <a:bodyPr wrap="square">
            <a:spAutoFit/>
          </a:bodyPr>
          <a:lstStyle/>
          <a:p>
            <a:endParaRPr lang="tr-TR" dirty="0"/>
          </a:p>
          <a:p>
            <a:r>
              <a:rPr lang="tr-TR" sz="3200" dirty="0">
                <a:latin typeface="Roboto" charset="0"/>
                <a:ea typeface="Roboto" charset="0"/>
              </a:rPr>
              <a:t>Bir örnek ile etkin dinleme: </a:t>
            </a:r>
          </a:p>
          <a:p>
            <a:r>
              <a:rPr lang="tr-TR" sz="3200" b="1" i="1" dirty="0">
                <a:latin typeface="Roboto" charset="0"/>
                <a:ea typeface="Roboto" charset="0"/>
              </a:rPr>
              <a:t>Çocuk: </a:t>
            </a:r>
            <a:r>
              <a:rPr lang="tr-TR" sz="3200" dirty="0">
                <a:latin typeface="Roboto" charset="0"/>
                <a:ea typeface="Roboto" charset="0"/>
              </a:rPr>
              <a:t>Yarın için çok heyecanlıyım. Herkesin içine çıkıp konuyu anlatmam çok zor. Ne yapacağımı bilmiyorum. </a:t>
            </a:r>
          </a:p>
          <a:p>
            <a:r>
              <a:rPr lang="tr-TR" sz="3200" b="1" i="1" dirty="0">
                <a:latin typeface="Roboto" charset="0"/>
                <a:ea typeface="Roboto" charset="0"/>
              </a:rPr>
              <a:t>Baba: </a:t>
            </a:r>
            <a:r>
              <a:rPr lang="tr-TR" sz="3200" dirty="0">
                <a:latin typeface="Roboto" charset="0"/>
                <a:ea typeface="Roboto" charset="0"/>
              </a:rPr>
              <a:t>Belirsizlik seni kaygılandırmış olmalı. </a:t>
            </a:r>
          </a:p>
          <a:p>
            <a:r>
              <a:rPr lang="tr-TR" sz="3200" b="1" i="1" dirty="0">
                <a:latin typeface="Roboto" charset="0"/>
                <a:ea typeface="Roboto" charset="0"/>
              </a:rPr>
              <a:t>Çocuk: </a:t>
            </a:r>
            <a:r>
              <a:rPr lang="tr-TR" sz="3200" dirty="0">
                <a:latin typeface="Roboto" charset="0"/>
                <a:ea typeface="Roboto" charset="0"/>
              </a:rPr>
              <a:t>Evet. Diğer arkadaşlarımla çalışmalarımızı beraber yaptık ama sunumu da ben yapacağım. </a:t>
            </a:r>
          </a:p>
          <a:p>
            <a:r>
              <a:rPr lang="tr-TR" sz="3200" b="1" i="1" dirty="0">
                <a:latin typeface="Roboto" charset="0"/>
                <a:ea typeface="Roboto" charset="0"/>
              </a:rPr>
              <a:t>Baba: </a:t>
            </a:r>
            <a:r>
              <a:rPr lang="tr-TR" sz="3200" dirty="0">
                <a:latin typeface="Roboto" charset="0"/>
                <a:ea typeface="Roboto" charset="0"/>
              </a:rPr>
              <a:t>Bu da senin için hem daha fazla çalışmak anlamına geliyor. Üstelik bir de heyecanlısın. Ne yapmayı düşünüyorsun yeterli kadar çalıştın mı? </a:t>
            </a:r>
          </a:p>
          <a:p>
            <a:r>
              <a:rPr lang="tr-TR" sz="3200" b="1" i="1" dirty="0">
                <a:latin typeface="Roboto" charset="0"/>
                <a:ea typeface="Roboto" charset="0"/>
              </a:rPr>
              <a:t>Çocuk: </a:t>
            </a:r>
            <a:r>
              <a:rPr lang="tr-TR" sz="3200" dirty="0">
                <a:latin typeface="Roboto" charset="0"/>
                <a:ea typeface="Roboto" charset="0"/>
              </a:rPr>
              <a:t>Aslında çalıştım. Biraz pratik yapmam lazım</a:t>
            </a:r>
            <a:r>
              <a:rPr lang="tr-TR" sz="3200" dirty="0" smtClean="0">
                <a:latin typeface="Roboto" charset="0"/>
                <a:ea typeface="Roboto" charset="0"/>
              </a:rPr>
              <a:t>.</a:t>
            </a:r>
          </a:p>
          <a:p>
            <a:r>
              <a:rPr lang="tr-TR" sz="3200" dirty="0">
                <a:latin typeface="Roboto" charset="0"/>
                <a:ea typeface="Roboto" charset="0"/>
              </a:rPr>
              <a:t>Baba: İstersen sunumu önce bana yapıp pratik yapabilirsin. Hem bu benim için de mutluluk verici olur.</a:t>
            </a:r>
          </a:p>
          <a:p>
            <a:r>
              <a:rPr lang="tr-TR" sz="3200" dirty="0">
                <a:latin typeface="Roboto" charset="0"/>
                <a:ea typeface="Roboto" charset="0"/>
              </a:rPr>
              <a:t>Çocuk: Evet bu olabilir. Beraber çalışabiliriz. O zaman birazdan başlayalım.</a:t>
            </a:r>
          </a:p>
          <a:p>
            <a:r>
              <a:rPr lang="tr-TR" sz="3200" dirty="0">
                <a:latin typeface="Roboto" charset="0"/>
                <a:ea typeface="Roboto" charset="0"/>
              </a:rPr>
              <a:t>Baba: Tamam bekliyorum. Eminim beraberce güzel işler çıkaracağız.</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txBody>
          <a:bodyPr/>
          <a:lstStyle/>
          <a:p>
            <a:endParaRPr lang="tr-TR" dirty="0"/>
          </a:p>
        </p:txBody>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498663" y="4238937"/>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2971800" y="2628900"/>
            <a:ext cx="10665881" cy="4462760"/>
          </a:xfrm>
          <a:prstGeom prst="rect">
            <a:avLst/>
          </a:prstGeom>
        </p:spPr>
        <p:txBody>
          <a:bodyPr wrap="square" lIns="0" tIns="0" rIns="0" bIns="0" rtlCol="0" anchor="t">
            <a:spAutoFit/>
          </a:bodyPr>
          <a:lstStyle/>
          <a:p>
            <a:pPr algn="ctr">
              <a:lnSpc>
                <a:spcPts val="11589"/>
              </a:lnSpc>
            </a:pPr>
            <a:r>
              <a:rPr lang="tr-TR" sz="9499" b="1" dirty="0" smtClean="0">
                <a:solidFill>
                  <a:srgbClr val="000000"/>
                </a:solidFill>
                <a:latin typeface="Segoe Script" pitchFamily="34" charset="0"/>
                <a:ea typeface="Twister"/>
                <a:cs typeface="Twister"/>
                <a:sym typeface="Twister"/>
              </a:rPr>
              <a:t>Çocukla iletişimde kullanılan dil</a:t>
            </a:r>
            <a:endParaRPr lang="en-US" sz="9499" b="1" dirty="0">
              <a:solidFill>
                <a:srgbClr val="000000"/>
              </a:solidFill>
              <a:latin typeface="Segoe Script" pitchFamily="34" charset="0"/>
              <a:ea typeface="Twister"/>
              <a:cs typeface="Twister"/>
              <a:sym typeface="Twister"/>
            </a:endParaRPr>
          </a:p>
        </p:txBody>
      </p:sp>
      <p:sp>
        <p:nvSpPr>
          <p:cNvPr id="6" name="Freeform 6"/>
          <p:cNvSpPr/>
          <p:nvPr/>
        </p:nvSpPr>
        <p:spPr>
          <a:xfrm>
            <a:off x="14020800" y="301081"/>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8444068">
            <a:off x="14497121" y="-978036"/>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257540" y="6838748"/>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CCC">
            <a:alpha val="38000"/>
          </a:srgbClr>
        </a:solidFill>
        <a:effectLst/>
      </p:bgPr>
    </p:bg>
    <p:spTree>
      <p:nvGrpSpPr>
        <p:cNvPr id="1" name=""/>
        <p:cNvGrpSpPr/>
        <p:nvPr/>
      </p:nvGrpSpPr>
      <p:grpSpPr>
        <a:xfrm>
          <a:off x="0" y="0"/>
          <a:ext cx="0" cy="0"/>
          <a:chOff x="0" y="0"/>
          <a:chExt cx="0" cy="0"/>
        </a:xfrm>
      </p:grpSpPr>
      <p:sp>
        <p:nvSpPr>
          <p:cNvPr id="2"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2"/>
            <a:stretch>
              <a:fillRect/>
            </a:stretch>
          </a:blipFill>
        </p:spPr>
      </p:sp>
      <p:sp>
        <p:nvSpPr>
          <p:cNvPr id="4" name="Freeform 4"/>
          <p:cNvSpPr/>
          <p:nvPr/>
        </p:nvSpPr>
        <p:spPr>
          <a:xfrm rot="5400000">
            <a:off x="10498663" y="4238937"/>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2"/>
            <a:stretch>
              <a:fillRect/>
            </a:stretch>
          </a:blipFill>
        </p:spPr>
      </p:sp>
      <p:sp>
        <p:nvSpPr>
          <p:cNvPr id="5" name="Freeform 4"/>
          <p:cNvSpPr/>
          <p:nvPr/>
        </p:nvSpPr>
        <p:spPr>
          <a:xfrm rot="5400000">
            <a:off x="6182205" y="4676295"/>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2"/>
            <a:stretch>
              <a:fillRect/>
            </a:stretch>
          </a:blipFill>
        </p:spPr>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77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0057" y="-8763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21463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006" y="36449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6"/>
          <p:cNvGrpSpPr/>
          <p:nvPr/>
        </p:nvGrpSpPr>
        <p:grpSpPr>
          <a:xfrm>
            <a:off x="990600" y="1400238"/>
            <a:ext cx="6627019" cy="8886760"/>
            <a:chOff x="0" y="-28575"/>
            <a:chExt cx="4060539" cy="583886"/>
          </a:xfrm>
        </p:grpSpPr>
        <p:sp>
          <p:nvSpPr>
            <p:cNvPr id="11" name="Freeform 7"/>
            <p:cNvSpPr/>
            <p:nvPr/>
          </p:nvSpPr>
          <p:spPr>
            <a:xfrm>
              <a:off x="0" y="35463"/>
              <a:ext cx="4060539" cy="519848"/>
            </a:xfrm>
            <a:custGeom>
              <a:avLst/>
              <a:gdLst/>
              <a:ahLst/>
              <a:cxnLst/>
              <a:rect l="l" t="t" r="r" b="b"/>
              <a:pathLst>
                <a:path w="4060539" h="519848">
                  <a:moveTo>
                    <a:pt x="25610" y="0"/>
                  </a:moveTo>
                  <a:lnTo>
                    <a:pt x="4034929" y="0"/>
                  </a:lnTo>
                  <a:cubicBezTo>
                    <a:pt x="4041721" y="0"/>
                    <a:pt x="4048235" y="2698"/>
                    <a:pt x="4053038" y="7501"/>
                  </a:cubicBezTo>
                  <a:cubicBezTo>
                    <a:pt x="4057841" y="12304"/>
                    <a:pt x="4060539" y="18818"/>
                    <a:pt x="4060539" y="25610"/>
                  </a:cubicBezTo>
                  <a:lnTo>
                    <a:pt x="4060539" y="494238"/>
                  </a:lnTo>
                  <a:cubicBezTo>
                    <a:pt x="4060539" y="501030"/>
                    <a:pt x="4057841" y="507544"/>
                    <a:pt x="4053038" y="512347"/>
                  </a:cubicBezTo>
                  <a:cubicBezTo>
                    <a:pt x="4048235" y="517149"/>
                    <a:pt x="4041721" y="519848"/>
                    <a:pt x="4034929" y="519848"/>
                  </a:cubicBezTo>
                  <a:lnTo>
                    <a:pt x="25610" y="519848"/>
                  </a:lnTo>
                  <a:cubicBezTo>
                    <a:pt x="11466" y="519848"/>
                    <a:pt x="0" y="508382"/>
                    <a:pt x="0" y="494238"/>
                  </a:cubicBezTo>
                  <a:lnTo>
                    <a:pt x="0" y="25610"/>
                  </a:lnTo>
                  <a:cubicBezTo>
                    <a:pt x="0" y="18818"/>
                    <a:pt x="2698" y="12304"/>
                    <a:pt x="7501" y="7501"/>
                  </a:cubicBezTo>
                  <a:cubicBezTo>
                    <a:pt x="12304" y="2698"/>
                    <a:pt x="18818" y="0"/>
                    <a:pt x="25610" y="0"/>
                  </a:cubicBezTo>
                  <a:close/>
                </a:path>
              </a:pathLst>
            </a:custGeom>
            <a:solidFill>
              <a:srgbClr val="B3C4BD"/>
            </a:solidFill>
          </p:spPr>
        </p:sp>
        <p:sp>
          <p:nvSpPr>
            <p:cNvPr id="12" name="TextBox 8"/>
            <p:cNvSpPr txBox="1"/>
            <p:nvPr/>
          </p:nvSpPr>
          <p:spPr>
            <a:xfrm>
              <a:off x="0" y="-28575"/>
              <a:ext cx="4060539" cy="548423"/>
            </a:xfrm>
            <a:prstGeom prst="rect">
              <a:avLst/>
            </a:prstGeom>
          </p:spPr>
          <p:txBody>
            <a:bodyPr lIns="50800" tIns="50800" rIns="50800" bIns="50800" rtlCol="0" anchor="ctr"/>
            <a:lstStyle/>
            <a:p>
              <a:pPr algn="ctr">
                <a:lnSpc>
                  <a:spcPts val="2039"/>
                </a:lnSpc>
              </a:pPr>
              <a:endParaRPr/>
            </a:p>
          </p:txBody>
        </p:sp>
      </p:grpSp>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8730" y="2038350"/>
            <a:ext cx="6696269" cy="824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9"/>
          <p:cNvGrpSpPr/>
          <p:nvPr/>
        </p:nvGrpSpPr>
        <p:grpSpPr>
          <a:xfrm>
            <a:off x="2844006" y="207494"/>
            <a:ext cx="11481594" cy="1973796"/>
            <a:chOff x="0" y="0"/>
            <a:chExt cx="4060539" cy="519848"/>
          </a:xfrm>
        </p:grpSpPr>
        <p:sp>
          <p:nvSpPr>
            <p:cNvPr id="15" name="Freeform 10"/>
            <p:cNvSpPr/>
            <p:nvPr/>
          </p:nvSpPr>
          <p:spPr>
            <a:xfrm>
              <a:off x="0" y="0"/>
              <a:ext cx="4060539" cy="519848"/>
            </a:xfrm>
            <a:custGeom>
              <a:avLst/>
              <a:gdLst/>
              <a:ahLst/>
              <a:cxnLst/>
              <a:rect l="l" t="t" r="r" b="b"/>
              <a:pathLst>
                <a:path w="4060539" h="519848">
                  <a:moveTo>
                    <a:pt x="25610" y="0"/>
                  </a:moveTo>
                  <a:lnTo>
                    <a:pt x="4034929" y="0"/>
                  </a:lnTo>
                  <a:cubicBezTo>
                    <a:pt x="4041721" y="0"/>
                    <a:pt x="4048235" y="2698"/>
                    <a:pt x="4053038" y="7501"/>
                  </a:cubicBezTo>
                  <a:cubicBezTo>
                    <a:pt x="4057841" y="12304"/>
                    <a:pt x="4060539" y="18818"/>
                    <a:pt x="4060539" y="25610"/>
                  </a:cubicBezTo>
                  <a:lnTo>
                    <a:pt x="4060539" y="494238"/>
                  </a:lnTo>
                  <a:cubicBezTo>
                    <a:pt x="4060539" y="501030"/>
                    <a:pt x="4057841" y="507544"/>
                    <a:pt x="4053038" y="512347"/>
                  </a:cubicBezTo>
                  <a:cubicBezTo>
                    <a:pt x="4048235" y="517149"/>
                    <a:pt x="4041721" y="519848"/>
                    <a:pt x="4034929" y="519848"/>
                  </a:cubicBezTo>
                  <a:lnTo>
                    <a:pt x="25610" y="519848"/>
                  </a:lnTo>
                  <a:cubicBezTo>
                    <a:pt x="11466" y="519848"/>
                    <a:pt x="0" y="508382"/>
                    <a:pt x="0" y="494238"/>
                  </a:cubicBezTo>
                  <a:lnTo>
                    <a:pt x="0" y="25610"/>
                  </a:lnTo>
                  <a:cubicBezTo>
                    <a:pt x="0" y="18818"/>
                    <a:pt x="2698" y="12304"/>
                    <a:pt x="7501" y="7501"/>
                  </a:cubicBezTo>
                  <a:cubicBezTo>
                    <a:pt x="12304" y="2698"/>
                    <a:pt x="18818" y="0"/>
                    <a:pt x="25610" y="0"/>
                  </a:cubicBezTo>
                  <a:close/>
                </a:path>
              </a:pathLst>
            </a:custGeom>
            <a:solidFill>
              <a:srgbClr val="718B81"/>
            </a:solidFill>
          </p:spPr>
        </p:sp>
        <p:sp>
          <p:nvSpPr>
            <p:cNvPr id="16" name="TextBox 11"/>
            <p:cNvSpPr txBox="1"/>
            <p:nvPr/>
          </p:nvSpPr>
          <p:spPr>
            <a:xfrm>
              <a:off x="0" y="-28575"/>
              <a:ext cx="4060539" cy="548423"/>
            </a:xfrm>
            <a:prstGeom prst="rect">
              <a:avLst/>
            </a:prstGeom>
          </p:spPr>
          <p:txBody>
            <a:bodyPr lIns="50800" tIns="50800" rIns="50800" bIns="50800" rtlCol="0" anchor="ctr"/>
            <a:lstStyle/>
            <a:p>
              <a:pPr algn="ctr">
                <a:lnSpc>
                  <a:spcPts val="2039"/>
                </a:lnSpc>
              </a:pPr>
              <a:endParaRPr/>
            </a:p>
          </p:txBody>
        </p:sp>
      </p:grpSp>
      <p:sp>
        <p:nvSpPr>
          <p:cNvPr id="6" name="Metin kutusu 5"/>
          <p:cNvSpPr txBox="1"/>
          <p:nvPr/>
        </p:nvSpPr>
        <p:spPr>
          <a:xfrm>
            <a:off x="6312694" y="619820"/>
            <a:ext cx="4316460" cy="1446550"/>
          </a:xfrm>
          <a:prstGeom prst="rect">
            <a:avLst/>
          </a:prstGeom>
          <a:noFill/>
        </p:spPr>
        <p:txBody>
          <a:bodyPr wrap="square" rtlCol="0">
            <a:spAutoFit/>
          </a:bodyPr>
          <a:lstStyle/>
          <a:p>
            <a:r>
              <a:rPr lang="tr-TR" sz="8800" b="1" dirty="0" smtClean="0">
                <a:solidFill>
                  <a:schemeClr val="bg1"/>
                </a:solidFill>
                <a:latin typeface="Roboto" charset="0"/>
                <a:ea typeface="Roboto" charset="0"/>
              </a:rPr>
              <a:t>Sen dili</a:t>
            </a:r>
            <a:endParaRPr lang="tr-TR" sz="8800" b="1" dirty="0">
              <a:solidFill>
                <a:schemeClr val="bg1"/>
              </a:solidFill>
              <a:latin typeface="Roboto" charset="0"/>
              <a:ea typeface="Roboto" charset="0"/>
            </a:endParaRPr>
          </a:p>
        </p:txBody>
      </p:sp>
      <p:sp>
        <p:nvSpPr>
          <p:cNvPr id="7" name="Metin kutusu 6"/>
          <p:cNvSpPr txBox="1"/>
          <p:nvPr/>
        </p:nvSpPr>
        <p:spPr>
          <a:xfrm>
            <a:off x="1119045" y="3237793"/>
            <a:ext cx="6348555" cy="6186309"/>
          </a:xfrm>
          <a:prstGeom prst="rect">
            <a:avLst/>
          </a:prstGeom>
          <a:noFill/>
        </p:spPr>
        <p:txBody>
          <a:bodyPr wrap="square" rtlCol="0">
            <a:spAutoFit/>
          </a:bodyPr>
          <a:lstStyle/>
          <a:p>
            <a:pPr marL="571500" indent="-571500">
              <a:buFont typeface="Arial" pitchFamily="34" charset="0"/>
              <a:buChar char="•"/>
            </a:pPr>
            <a:r>
              <a:rPr lang="tr-TR" sz="3600" dirty="0" smtClean="0">
                <a:latin typeface="Roboto" charset="0"/>
                <a:ea typeface="Roboto" charset="0"/>
              </a:rPr>
              <a:t>Suçlayıcıdır.</a:t>
            </a:r>
          </a:p>
          <a:p>
            <a:pPr marL="571500" indent="-571500">
              <a:buFont typeface="Arial" pitchFamily="34" charset="0"/>
              <a:buChar char="•"/>
            </a:pPr>
            <a:r>
              <a:rPr lang="tr-TR" sz="3600" dirty="0" smtClean="0">
                <a:latin typeface="Roboto" charset="0"/>
                <a:ea typeface="Roboto" charset="0"/>
              </a:rPr>
              <a:t>Davranıştan çok kişiliğe yöneliktir.</a:t>
            </a:r>
          </a:p>
          <a:p>
            <a:pPr marL="571500" indent="-571500">
              <a:buFont typeface="Arial" pitchFamily="34" charset="0"/>
              <a:buChar char="•"/>
            </a:pPr>
            <a:r>
              <a:rPr lang="tr-TR" sz="3600" dirty="0" smtClean="0">
                <a:latin typeface="Roboto" charset="0"/>
                <a:ea typeface="Roboto" charset="0"/>
              </a:rPr>
              <a:t>Kişiye anlaşılmadığını hissettirir.</a:t>
            </a:r>
          </a:p>
          <a:p>
            <a:pPr marL="571500" indent="-571500">
              <a:buFont typeface="Arial" pitchFamily="34" charset="0"/>
              <a:buChar char="•"/>
            </a:pPr>
            <a:r>
              <a:rPr lang="tr-TR" sz="3600" dirty="0" smtClean="0">
                <a:latin typeface="Roboto" charset="0"/>
                <a:ea typeface="Roboto" charset="0"/>
              </a:rPr>
              <a:t>Yeniden konuşma isteğini engeller.</a:t>
            </a:r>
          </a:p>
          <a:p>
            <a:pPr marL="571500" indent="-571500">
              <a:buFont typeface="Arial" pitchFamily="34" charset="0"/>
              <a:buChar char="•"/>
            </a:pPr>
            <a:r>
              <a:rPr lang="tr-TR" sz="3600" dirty="0" smtClean="0">
                <a:latin typeface="Roboto" charset="0"/>
                <a:ea typeface="Roboto" charset="0"/>
              </a:rPr>
              <a:t>Neye kızıldığının anlaşılmamasına neden olur.</a:t>
            </a:r>
          </a:p>
          <a:p>
            <a:pPr marL="571500" indent="-571500">
              <a:buFont typeface="Arial" pitchFamily="34" charset="0"/>
              <a:buChar char="•"/>
            </a:pPr>
            <a:r>
              <a:rPr lang="tr-TR" sz="3600" dirty="0" smtClean="0">
                <a:latin typeface="Roboto" charset="0"/>
                <a:ea typeface="Roboto" charset="0"/>
              </a:rPr>
              <a:t>Kişiyi incitir, kırar.</a:t>
            </a:r>
            <a:endParaRPr lang="tr-TR" sz="3600" dirty="0">
              <a:latin typeface="Roboto" charset="0"/>
              <a:ea typeface="Roboto" charset="0"/>
            </a:endParaRPr>
          </a:p>
        </p:txBody>
      </p:sp>
      <p:sp>
        <p:nvSpPr>
          <p:cNvPr id="8" name="Metin kutusu 7"/>
          <p:cNvSpPr txBox="1"/>
          <p:nvPr/>
        </p:nvSpPr>
        <p:spPr>
          <a:xfrm>
            <a:off x="10715711" y="3068746"/>
            <a:ext cx="6429289" cy="4093428"/>
          </a:xfrm>
          <a:prstGeom prst="rect">
            <a:avLst/>
          </a:prstGeom>
          <a:noFill/>
        </p:spPr>
        <p:txBody>
          <a:bodyPr wrap="square" rtlCol="0">
            <a:spAutoFit/>
          </a:bodyPr>
          <a:lstStyle/>
          <a:p>
            <a:r>
              <a:rPr lang="tr-TR" sz="4400" dirty="0" smtClean="0"/>
              <a:t>ÖRNEK</a:t>
            </a:r>
          </a:p>
          <a:p>
            <a:pPr marL="571500" indent="-571500">
              <a:buFont typeface="Wingdings" pitchFamily="2" charset="2"/>
              <a:buChar char="Ø"/>
            </a:pPr>
            <a:r>
              <a:rPr lang="tr-TR" sz="3600" dirty="0" smtClean="0"/>
              <a:t>Yeterince açık konuşmuyorsun</a:t>
            </a:r>
          </a:p>
          <a:p>
            <a:pPr marL="571500" indent="-571500">
              <a:buFont typeface="Wingdings" pitchFamily="2" charset="2"/>
              <a:buChar char="Ø"/>
            </a:pPr>
            <a:r>
              <a:rPr lang="tr-TR" sz="3600" dirty="0" smtClean="0"/>
              <a:t>Anlamıyorsun</a:t>
            </a:r>
          </a:p>
          <a:p>
            <a:pPr marL="571500" indent="-571500">
              <a:buFont typeface="Wingdings" pitchFamily="2" charset="2"/>
              <a:buChar char="Ø"/>
            </a:pPr>
            <a:r>
              <a:rPr lang="tr-TR" sz="3600" dirty="0" smtClean="0"/>
              <a:t>Her şeyi mahvettin</a:t>
            </a:r>
          </a:p>
          <a:p>
            <a:pPr marL="571500" indent="-571500">
              <a:buFont typeface="Wingdings" pitchFamily="2" charset="2"/>
              <a:buChar char="Ø"/>
            </a:pPr>
            <a:r>
              <a:rPr lang="tr-TR" sz="3600" dirty="0" smtClean="0"/>
              <a:t>Haksızlık ediyorsun</a:t>
            </a:r>
          </a:p>
          <a:p>
            <a:pPr marL="571500" indent="-571500">
              <a:buFont typeface="Wingdings" pitchFamily="2" charset="2"/>
              <a:buChar char="Ø"/>
            </a:pPr>
            <a:r>
              <a:rPr lang="tr-TR" sz="3600" dirty="0" smtClean="0"/>
              <a:t>Yapamıyorsun</a:t>
            </a:r>
          </a:p>
          <a:p>
            <a:pPr marL="571500" indent="-571500">
              <a:buFont typeface="Wingdings" pitchFamily="2" charset="2"/>
              <a:buChar char="Ø"/>
            </a:pPr>
            <a:r>
              <a:rPr lang="tr-TR" sz="3600" dirty="0" smtClean="0"/>
              <a:t>Beceriksizin tekisin </a:t>
            </a:r>
            <a:endParaRPr lang="tr-TR" sz="3600" dirty="0"/>
          </a:p>
        </p:txBody>
      </p:sp>
    </p:spTree>
    <p:extLst>
      <p:ext uri="{BB962C8B-B14F-4D97-AF65-F5344CB8AC3E}">
        <p14:creationId xmlns:p14="http://schemas.microsoft.com/office/powerpoint/2010/main" val="3698696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CC">
            <a:alpha val="37000"/>
          </a:srgbClr>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400" y="3275013"/>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9149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62865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875" y="4191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6591300"/>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3275013"/>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4406" y="5573713"/>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0" y="375784"/>
            <a:ext cx="4773613"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9"/>
          <p:cNvGrpSpPr/>
          <p:nvPr/>
        </p:nvGrpSpPr>
        <p:grpSpPr>
          <a:xfrm>
            <a:off x="3402409" y="337345"/>
            <a:ext cx="11481594" cy="1973796"/>
            <a:chOff x="0" y="0"/>
            <a:chExt cx="4060539" cy="519848"/>
          </a:xfrm>
        </p:grpSpPr>
        <p:sp>
          <p:nvSpPr>
            <p:cNvPr id="12" name="Freeform 10"/>
            <p:cNvSpPr/>
            <p:nvPr/>
          </p:nvSpPr>
          <p:spPr>
            <a:xfrm>
              <a:off x="0" y="0"/>
              <a:ext cx="4060539" cy="519848"/>
            </a:xfrm>
            <a:custGeom>
              <a:avLst/>
              <a:gdLst/>
              <a:ahLst/>
              <a:cxnLst/>
              <a:rect l="l" t="t" r="r" b="b"/>
              <a:pathLst>
                <a:path w="4060539" h="519848">
                  <a:moveTo>
                    <a:pt x="25610" y="0"/>
                  </a:moveTo>
                  <a:lnTo>
                    <a:pt x="4034929" y="0"/>
                  </a:lnTo>
                  <a:cubicBezTo>
                    <a:pt x="4041721" y="0"/>
                    <a:pt x="4048235" y="2698"/>
                    <a:pt x="4053038" y="7501"/>
                  </a:cubicBezTo>
                  <a:cubicBezTo>
                    <a:pt x="4057841" y="12304"/>
                    <a:pt x="4060539" y="18818"/>
                    <a:pt x="4060539" y="25610"/>
                  </a:cubicBezTo>
                  <a:lnTo>
                    <a:pt x="4060539" y="494238"/>
                  </a:lnTo>
                  <a:cubicBezTo>
                    <a:pt x="4060539" y="501030"/>
                    <a:pt x="4057841" y="507544"/>
                    <a:pt x="4053038" y="512347"/>
                  </a:cubicBezTo>
                  <a:cubicBezTo>
                    <a:pt x="4048235" y="517149"/>
                    <a:pt x="4041721" y="519848"/>
                    <a:pt x="4034929" y="519848"/>
                  </a:cubicBezTo>
                  <a:lnTo>
                    <a:pt x="25610" y="519848"/>
                  </a:lnTo>
                  <a:cubicBezTo>
                    <a:pt x="11466" y="519848"/>
                    <a:pt x="0" y="508382"/>
                    <a:pt x="0" y="494238"/>
                  </a:cubicBezTo>
                  <a:lnTo>
                    <a:pt x="0" y="25610"/>
                  </a:lnTo>
                  <a:cubicBezTo>
                    <a:pt x="0" y="18818"/>
                    <a:pt x="2698" y="12304"/>
                    <a:pt x="7501" y="7501"/>
                  </a:cubicBezTo>
                  <a:cubicBezTo>
                    <a:pt x="12304" y="2698"/>
                    <a:pt x="18818" y="0"/>
                    <a:pt x="25610" y="0"/>
                  </a:cubicBezTo>
                  <a:close/>
                </a:path>
              </a:pathLst>
            </a:custGeom>
            <a:solidFill>
              <a:srgbClr val="718B81"/>
            </a:solidFill>
          </p:spPr>
        </p:sp>
        <p:sp>
          <p:nvSpPr>
            <p:cNvPr id="13" name="TextBox 11"/>
            <p:cNvSpPr txBox="1"/>
            <p:nvPr/>
          </p:nvSpPr>
          <p:spPr>
            <a:xfrm>
              <a:off x="0" y="-28575"/>
              <a:ext cx="4060539" cy="548423"/>
            </a:xfrm>
            <a:prstGeom prst="rect">
              <a:avLst/>
            </a:prstGeom>
          </p:spPr>
          <p:txBody>
            <a:bodyPr lIns="50800" tIns="50800" rIns="50800" bIns="50800" rtlCol="0" anchor="ctr"/>
            <a:lstStyle/>
            <a:p>
              <a:pPr algn="ctr">
                <a:lnSpc>
                  <a:spcPts val="2039"/>
                </a:lnSpc>
              </a:pPr>
              <a:endParaRPr/>
            </a:p>
          </p:txBody>
        </p:sp>
      </p:grpSp>
      <p:pic>
        <p:nvPicPr>
          <p:cNvPr id="17" name="Picture 6"/>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448731" y="2038350"/>
            <a:ext cx="6416674" cy="824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6463765" y="600968"/>
            <a:ext cx="4753947" cy="1446550"/>
          </a:xfrm>
          <a:prstGeom prst="rect">
            <a:avLst/>
          </a:prstGeom>
          <a:noFill/>
        </p:spPr>
        <p:txBody>
          <a:bodyPr wrap="square" rtlCol="0">
            <a:spAutoFit/>
          </a:bodyPr>
          <a:lstStyle/>
          <a:p>
            <a:r>
              <a:rPr lang="tr-TR" sz="8800" b="1" dirty="0" smtClean="0">
                <a:solidFill>
                  <a:schemeClr val="bg1"/>
                </a:solidFill>
                <a:latin typeface="Roboto" charset="0"/>
                <a:ea typeface="Roboto" charset="0"/>
              </a:rPr>
              <a:t>Ben Dili</a:t>
            </a:r>
            <a:endParaRPr lang="tr-TR" sz="8800" b="1" dirty="0">
              <a:solidFill>
                <a:schemeClr val="bg1"/>
              </a:solidFill>
              <a:latin typeface="Roboto" charset="0"/>
              <a:ea typeface="Roboto" charset="0"/>
            </a:endParaRPr>
          </a:p>
        </p:txBody>
      </p:sp>
      <p:pic>
        <p:nvPicPr>
          <p:cNvPr id="19" name="Picture 6"/>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219200" y="2038350"/>
            <a:ext cx="6416674" cy="824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371600" y="3275013"/>
            <a:ext cx="6096000" cy="6186309"/>
          </a:xfrm>
          <a:prstGeom prst="rect">
            <a:avLst/>
          </a:prstGeom>
          <a:noFill/>
        </p:spPr>
        <p:txBody>
          <a:bodyPr wrap="square" rtlCol="0">
            <a:spAutoFit/>
          </a:bodyPr>
          <a:lstStyle/>
          <a:p>
            <a:pPr marL="571500" indent="-571500">
              <a:buFont typeface="Wingdings" pitchFamily="2" charset="2"/>
              <a:buChar char="ü"/>
            </a:pPr>
            <a:r>
              <a:rPr lang="tr-TR" sz="3600" dirty="0" smtClean="0">
                <a:latin typeface="Roboto" charset="0"/>
                <a:ea typeface="Roboto" charset="0"/>
              </a:rPr>
              <a:t>Savunmaya itmez</a:t>
            </a:r>
          </a:p>
          <a:p>
            <a:pPr marL="571500" indent="-571500">
              <a:buFont typeface="Wingdings" pitchFamily="2" charset="2"/>
              <a:buChar char="ü"/>
            </a:pPr>
            <a:r>
              <a:rPr lang="tr-TR" sz="3600" dirty="0" smtClean="0">
                <a:latin typeface="Roboto" charset="0"/>
                <a:ea typeface="Roboto" charset="0"/>
              </a:rPr>
              <a:t>Suçluluk hissettirmez</a:t>
            </a:r>
          </a:p>
          <a:p>
            <a:pPr marL="571500" indent="-571500">
              <a:buFont typeface="Wingdings" pitchFamily="2" charset="2"/>
              <a:buChar char="ü"/>
            </a:pPr>
            <a:r>
              <a:rPr lang="tr-TR" sz="3600" dirty="0" smtClean="0">
                <a:latin typeface="Roboto" charset="0"/>
                <a:ea typeface="Roboto" charset="0"/>
              </a:rPr>
              <a:t>Duygunun nedeni anlaşıldığı için sağlıklı bir iletişim olur</a:t>
            </a:r>
          </a:p>
          <a:p>
            <a:pPr marL="571500" indent="-571500">
              <a:buFont typeface="Wingdings" pitchFamily="2" charset="2"/>
              <a:buChar char="ü"/>
            </a:pPr>
            <a:r>
              <a:rPr lang="tr-TR" sz="3600" dirty="0" smtClean="0">
                <a:latin typeface="Roboto" charset="0"/>
                <a:ea typeface="Roboto" charset="0"/>
              </a:rPr>
              <a:t>Ben iletisini alan kişi başkalarını da anlamayı öğrenir</a:t>
            </a:r>
          </a:p>
          <a:p>
            <a:pPr marL="571500" indent="-571500">
              <a:buFont typeface="Wingdings" pitchFamily="2" charset="2"/>
              <a:buChar char="ü"/>
            </a:pPr>
            <a:r>
              <a:rPr lang="tr-TR" sz="3600" dirty="0" smtClean="0">
                <a:latin typeface="Roboto" charset="0"/>
                <a:ea typeface="Roboto" charset="0"/>
              </a:rPr>
              <a:t>Yakınlaşmayı sağlar</a:t>
            </a:r>
          </a:p>
          <a:p>
            <a:pPr marL="571500" indent="-571500">
              <a:buFont typeface="Wingdings" pitchFamily="2" charset="2"/>
              <a:buChar char="ü"/>
            </a:pPr>
            <a:r>
              <a:rPr lang="tr-TR" sz="3600" dirty="0" smtClean="0">
                <a:latin typeface="Roboto" charset="0"/>
                <a:ea typeface="Roboto" charset="0"/>
              </a:rPr>
              <a:t>Anlaşmazlıkları azaltır</a:t>
            </a:r>
          </a:p>
          <a:p>
            <a:pPr marL="571500" indent="-571500">
              <a:buFont typeface="Wingdings" pitchFamily="2" charset="2"/>
              <a:buChar char="ü"/>
            </a:pPr>
            <a:r>
              <a:rPr lang="tr-TR" sz="3600" dirty="0" smtClean="0">
                <a:latin typeface="Roboto" charset="0"/>
                <a:ea typeface="Roboto" charset="0"/>
              </a:rPr>
              <a:t>Konuşan kişiyi rahatlatır</a:t>
            </a:r>
            <a:endParaRPr lang="tr-TR" sz="3600" dirty="0">
              <a:latin typeface="Roboto" charset="0"/>
              <a:ea typeface="Roboto" charset="0"/>
            </a:endParaRPr>
          </a:p>
        </p:txBody>
      </p:sp>
      <p:sp>
        <p:nvSpPr>
          <p:cNvPr id="4" name="Metin kutusu 3"/>
          <p:cNvSpPr txBox="1"/>
          <p:nvPr/>
        </p:nvSpPr>
        <p:spPr>
          <a:xfrm>
            <a:off x="10732488" y="3275013"/>
            <a:ext cx="5726712" cy="4585871"/>
          </a:xfrm>
          <a:prstGeom prst="rect">
            <a:avLst/>
          </a:prstGeom>
          <a:noFill/>
        </p:spPr>
        <p:txBody>
          <a:bodyPr wrap="square" rtlCol="0">
            <a:spAutoFit/>
          </a:bodyPr>
          <a:lstStyle/>
          <a:p>
            <a:r>
              <a:rPr lang="tr-TR" sz="4000" b="1" dirty="0" smtClean="0">
                <a:latin typeface="Roboto" charset="0"/>
                <a:ea typeface="Roboto" charset="0"/>
              </a:rPr>
              <a:t>Örnek</a:t>
            </a:r>
          </a:p>
          <a:p>
            <a:r>
              <a:rPr lang="tr-TR" sz="3600" dirty="0" smtClean="0">
                <a:latin typeface="Roboto" charset="0"/>
                <a:ea typeface="Roboto" charset="0"/>
              </a:rPr>
              <a:t>Gece geç saate kadar gelmemen </a:t>
            </a:r>
            <a:r>
              <a:rPr lang="tr-TR" sz="3600" dirty="0" smtClean="0">
                <a:solidFill>
                  <a:srgbClr val="FF0000"/>
                </a:solidFill>
                <a:latin typeface="Roboto" charset="0"/>
                <a:ea typeface="Roboto" charset="0"/>
              </a:rPr>
              <a:t>beni kaygılandırdı.</a:t>
            </a:r>
          </a:p>
          <a:p>
            <a:r>
              <a:rPr lang="tr-TR" sz="3600" dirty="0" smtClean="0">
                <a:latin typeface="Roboto" charset="0"/>
                <a:ea typeface="Roboto" charset="0"/>
              </a:rPr>
              <a:t>Daha önce kıyafetlerin hakkında konuşmuştuk . Onları yerde görmek </a:t>
            </a:r>
            <a:r>
              <a:rPr lang="tr-TR" sz="3600" dirty="0" smtClean="0">
                <a:solidFill>
                  <a:srgbClr val="FF0000"/>
                </a:solidFill>
                <a:latin typeface="Roboto" charset="0"/>
                <a:ea typeface="Roboto" charset="0"/>
              </a:rPr>
              <a:t>beni üzdü.</a:t>
            </a:r>
            <a:endParaRPr lang="tr-TR" sz="3600" dirty="0">
              <a:solidFill>
                <a:srgbClr val="FF0000"/>
              </a:solidFill>
              <a:latin typeface="Roboto" charset="0"/>
              <a:ea typeface="Roboto" charset="0"/>
            </a:endParaRPr>
          </a:p>
        </p:txBody>
      </p:sp>
    </p:spTree>
    <p:extLst>
      <p:ext uri="{BB962C8B-B14F-4D97-AF65-F5344CB8AC3E}">
        <p14:creationId xmlns:p14="http://schemas.microsoft.com/office/powerpoint/2010/main" val="407988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5" name="Group 5"/>
          <p:cNvGrpSpPr/>
          <p:nvPr/>
        </p:nvGrpSpPr>
        <p:grpSpPr>
          <a:xfrm>
            <a:off x="-19102" y="5858214"/>
            <a:ext cx="5149798" cy="4416044"/>
            <a:chOff x="0" y="0"/>
            <a:chExt cx="6353570" cy="5448300"/>
          </a:xfrm>
        </p:grpSpPr>
        <p:sp>
          <p:nvSpPr>
            <p:cNvPr id="6" name="Freeform 6"/>
            <p:cNvSpPr/>
            <p:nvPr/>
          </p:nvSpPr>
          <p:spPr>
            <a:xfrm>
              <a:off x="-180328" y="-310448"/>
              <a:ext cx="6834939" cy="5813667"/>
            </a:xfrm>
            <a:custGeom>
              <a:avLst/>
              <a:gdLst/>
              <a:ahLst/>
              <a:cxnLst/>
              <a:rect l="l" t="t" r="r" b="b"/>
              <a:pathLst>
                <a:path w="6834939" h="5813667">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solidFill>
              <a:srgbClr val="B3C4BD"/>
            </a:solidFill>
            <a:ln w="12700" cap="sq">
              <a:solidFill>
                <a:srgbClr val="000000"/>
              </a:solidFill>
              <a:prstDash val="solid"/>
              <a:miter/>
            </a:ln>
          </p:spPr>
        </p:sp>
      </p:grpSp>
      <p:sp>
        <p:nvSpPr>
          <p:cNvPr id="8" name="TextBox 8"/>
          <p:cNvSpPr txBox="1"/>
          <p:nvPr/>
        </p:nvSpPr>
        <p:spPr>
          <a:xfrm>
            <a:off x="2347211" y="1509098"/>
            <a:ext cx="11999312" cy="2308324"/>
          </a:xfrm>
          <a:prstGeom prst="rect">
            <a:avLst/>
          </a:prstGeom>
        </p:spPr>
        <p:txBody>
          <a:bodyPr wrap="square" lIns="0" tIns="0" rIns="0" bIns="0" rtlCol="0" anchor="t">
            <a:spAutoFit/>
          </a:bodyPr>
          <a:lstStyle/>
          <a:p>
            <a:pPr algn="ctr">
              <a:spcBef>
                <a:spcPct val="0"/>
              </a:spcBef>
            </a:pPr>
            <a:r>
              <a:rPr lang="tr-TR" sz="15000" b="1" dirty="0" smtClean="0">
                <a:solidFill>
                  <a:srgbClr val="718B81"/>
                </a:solidFill>
                <a:latin typeface="Segoe Script" pitchFamily="34" charset="0"/>
                <a:ea typeface="Nunito Sans Ultra-Bold"/>
                <a:cs typeface="Nunito Sans Ultra-Bold"/>
                <a:sym typeface="Nunito Sans Ultra-Bold"/>
              </a:rPr>
              <a:t>Son olarak; </a:t>
            </a:r>
            <a:endParaRPr lang="en-US" sz="15000" b="1" dirty="0">
              <a:solidFill>
                <a:srgbClr val="718B81"/>
              </a:solidFill>
              <a:latin typeface="Segoe Script" pitchFamily="34" charset="0"/>
              <a:ea typeface="Nunito Sans Ultra-Bold"/>
              <a:cs typeface="Nunito Sans Ultra-Bold"/>
              <a:sym typeface="Nunito Sans Ultra-Bold"/>
            </a:endParaRPr>
          </a:p>
        </p:txBody>
      </p:sp>
      <p:sp>
        <p:nvSpPr>
          <p:cNvPr id="9" name="TextBox 9"/>
          <p:cNvSpPr txBox="1"/>
          <p:nvPr/>
        </p:nvSpPr>
        <p:spPr>
          <a:xfrm>
            <a:off x="1604425" y="7215212"/>
            <a:ext cx="2104104" cy="1231106"/>
          </a:xfrm>
          <a:prstGeom prst="rect">
            <a:avLst/>
          </a:prstGeom>
        </p:spPr>
        <p:txBody>
          <a:bodyPr lIns="0" tIns="0" rIns="0" bIns="0" rtlCol="0" anchor="t">
            <a:spAutoFit/>
          </a:bodyPr>
          <a:lstStyle/>
          <a:p>
            <a:pPr algn="ctr">
              <a:spcBef>
                <a:spcPct val="0"/>
              </a:spcBef>
            </a:pPr>
            <a:r>
              <a:rPr lang="tr-TR" sz="4000" b="1" dirty="0" smtClean="0">
                <a:solidFill>
                  <a:srgbClr val="000000"/>
                </a:solidFill>
                <a:latin typeface="Roboto" charset="0"/>
                <a:ea typeface="Roboto" charset="0"/>
                <a:cs typeface="Nunito Sans Ultra-Bold"/>
                <a:sym typeface="Nunito Sans Ultra-Bold"/>
              </a:rPr>
              <a:t>Kendini tanı</a:t>
            </a:r>
            <a:endParaRPr lang="en-US" sz="4000" b="1" dirty="0">
              <a:solidFill>
                <a:srgbClr val="000000"/>
              </a:solidFill>
              <a:latin typeface="Roboto" charset="0"/>
              <a:ea typeface="Roboto" charset="0"/>
              <a:cs typeface="Nunito Sans Ultra-Bold"/>
              <a:sym typeface="Nunito Sans Ultra-Bold"/>
            </a:endParaRPr>
          </a:p>
        </p:txBody>
      </p:sp>
      <p:grpSp>
        <p:nvGrpSpPr>
          <p:cNvPr id="10" name="Group 10"/>
          <p:cNvGrpSpPr/>
          <p:nvPr/>
        </p:nvGrpSpPr>
        <p:grpSpPr>
          <a:xfrm>
            <a:off x="4267200" y="3546634"/>
            <a:ext cx="5149798" cy="4416044"/>
            <a:chOff x="0" y="0"/>
            <a:chExt cx="6353570" cy="5448300"/>
          </a:xfrm>
        </p:grpSpPr>
        <p:sp>
          <p:nvSpPr>
            <p:cNvPr id="11" name="Freeform 11"/>
            <p:cNvSpPr/>
            <p:nvPr/>
          </p:nvSpPr>
          <p:spPr>
            <a:xfrm>
              <a:off x="-180328" y="-310448"/>
              <a:ext cx="6834939" cy="5813667"/>
            </a:xfrm>
            <a:custGeom>
              <a:avLst/>
              <a:gdLst/>
              <a:ahLst/>
              <a:cxnLst/>
              <a:rect l="l" t="t" r="r" b="b"/>
              <a:pathLst>
                <a:path w="6834939" h="5813667">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solidFill>
              <a:srgbClr val="FDC9BD"/>
            </a:solidFill>
            <a:ln w="12700" cap="sq">
              <a:solidFill>
                <a:srgbClr val="000000"/>
              </a:solidFill>
              <a:prstDash val="solid"/>
              <a:miter/>
            </a:ln>
          </p:spPr>
        </p:sp>
      </p:grpSp>
      <p:sp>
        <p:nvSpPr>
          <p:cNvPr id="12" name="TextBox 12"/>
          <p:cNvSpPr txBox="1"/>
          <p:nvPr/>
        </p:nvSpPr>
        <p:spPr>
          <a:xfrm>
            <a:off x="5667088" y="5070998"/>
            <a:ext cx="2447864" cy="1231106"/>
          </a:xfrm>
          <a:prstGeom prst="rect">
            <a:avLst/>
          </a:prstGeom>
        </p:spPr>
        <p:txBody>
          <a:bodyPr lIns="0" tIns="0" rIns="0" bIns="0" rtlCol="0" anchor="t">
            <a:spAutoFit/>
          </a:bodyPr>
          <a:lstStyle/>
          <a:p>
            <a:pPr algn="ctr">
              <a:spcBef>
                <a:spcPct val="0"/>
              </a:spcBef>
            </a:pPr>
            <a:r>
              <a:rPr lang="tr-TR" sz="4000" b="1" dirty="0" smtClean="0">
                <a:solidFill>
                  <a:srgbClr val="000000"/>
                </a:solidFill>
                <a:latin typeface="Roboto" charset="0"/>
                <a:ea typeface="Roboto" charset="0"/>
                <a:cs typeface="Nunito Sans Ultra-Bold"/>
                <a:sym typeface="Nunito Sans Ultra-Bold"/>
              </a:rPr>
              <a:t>Kendini </a:t>
            </a:r>
          </a:p>
          <a:p>
            <a:pPr algn="ctr">
              <a:spcBef>
                <a:spcPct val="0"/>
              </a:spcBef>
            </a:pPr>
            <a:r>
              <a:rPr lang="tr-TR" sz="4000" b="1" dirty="0" smtClean="0">
                <a:solidFill>
                  <a:srgbClr val="000000"/>
                </a:solidFill>
                <a:latin typeface="Roboto" charset="0"/>
                <a:ea typeface="Roboto" charset="0"/>
                <a:cs typeface="Nunito Sans Ultra-Bold"/>
                <a:sym typeface="Nunito Sans Ultra-Bold"/>
              </a:rPr>
              <a:t>yetiştir</a:t>
            </a:r>
            <a:endParaRPr lang="en-US" sz="4000" b="1" dirty="0">
              <a:solidFill>
                <a:srgbClr val="000000"/>
              </a:solidFill>
              <a:latin typeface="Roboto" charset="0"/>
              <a:ea typeface="Roboto" charset="0"/>
              <a:cs typeface="Nunito Sans Ultra-Bold"/>
              <a:sym typeface="Nunito Sans Ultra-Bold"/>
            </a:endParaRPr>
          </a:p>
        </p:txBody>
      </p:sp>
      <p:sp>
        <p:nvSpPr>
          <p:cNvPr id="15" name="TextBox 15"/>
          <p:cNvSpPr txBox="1"/>
          <p:nvPr/>
        </p:nvSpPr>
        <p:spPr>
          <a:xfrm>
            <a:off x="12950712" y="5376205"/>
            <a:ext cx="2791623" cy="350096"/>
          </a:xfrm>
          <a:prstGeom prst="rect">
            <a:avLst/>
          </a:prstGeom>
        </p:spPr>
        <p:txBody>
          <a:bodyPr lIns="0" tIns="0" rIns="0" bIns="0" rtlCol="0" anchor="t">
            <a:spAutoFit/>
          </a:bodyPr>
          <a:lstStyle/>
          <a:p>
            <a:pPr algn="ctr">
              <a:lnSpc>
                <a:spcPts val="2772"/>
              </a:lnSpc>
              <a:spcBef>
                <a:spcPct val="0"/>
              </a:spcBef>
            </a:pPr>
            <a:r>
              <a:rPr lang="tr-TR" sz="2100" b="1" dirty="0" smtClean="0">
                <a:solidFill>
                  <a:srgbClr val="FFF5EC"/>
                </a:solidFill>
                <a:latin typeface="Nunito Sans Ultra-Bold"/>
                <a:ea typeface="Nunito Sans Ultra-Bold"/>
                <a:cs typeface="Nunito Sans Ultra-Bold"/>
                <a:sym typeface="Nunito Sans Ultra-Bold"/>
              </a:rPr>
              <a:t>Model ol</a:t>
            </a:r>
            <a:endParaRPr lang="en-US" sz="2100" b="1" dirty="0">
              <a:solidFill>
                <a:srgbClr val="FFF5EC"/>
              </a:solidFill>
              <a:latin typeface="Nunito Sans Ultra-Bold"/>
              <a:ea typeface="Nunito Sans Ultra-Bold"/>
              <a:cs typeface="Nunito Sans Ultra-Bold"/>
              <a:sym typeface="Nunito Sans Ultra-Bold"/>
            </a:endParaRPr>
          </a:p>
        </p:txBody>
      </p:sp>
      <p:sp>
        <p:nvSpPr>
          <p:cNvPr id="16" name="TextBox 16"/>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17</a:t>
            </a:r>
          </a:p>
        </p:txBody>
      </p:sp>
      <p:grpSp>
        <p:nvGrpSpPr>
          <p:cNvPr id="17" name="Group 5"/>
          <p:cNvGrpSpPr/>
          <p:nvPr/>
        </p:nvGrpSpPr>
        <p:grpSpPr>
          <a:xfrm>
            <a:off x="8458200" y="5636325"/>
            <a:ext cx="5539965" cy="4712187"/>
            <a:chOff x="-2631720" y="6683028"/>
            <a:chExt cx="6834939" cy="5813667"/>
          </a:xfrm>
        </p:grpSpPr>
        <p:sp>
          <p:nvSpPr>
            <p:cNvPr id="18" name="Freeform 6"/>
            <p:cNvSpPr/>
            <p:nvPr/>
          </p:nvSpPr>
          <p:spPr>
            <a:xfrm>
              <a:off x="-2631720" y="6683028"/>
              <a:ext cx="6834939" cy="5813667"/>
            </a:xfrm>
            <a:custGeom>
              <a:avLst/>
              <a:gdLst/>
              <a:ahLst/>
              <a:cxnLst/>
              <a:rect l="l" t="t" r="r" b="b"/>
              <a:pathLst>
                <a:path w="6834939" h="5813667">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solidFill>
              <a:srgbClr val="B3C4BD"/>
            </a:solidFill>
            <a:ln w="12700" cap="sq">
              <a:solidFill>
                <a:srgbClr val="000000"/>
              </a:solidFill>
              <a:prstDash val="solid"/>
              <a:miter/>
            </a:ln>
          </p:spPr>
        </p:sp>
      </p:gr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5072" y="3848100"/>
            <a:ext cx="517048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12"/>
          <p:cNvSpPr txBox="1"/>
          <p:nvPr/>
        </p:nvSpPr>
        <p:spPr>
          <a:xfrm>
            <a:off x="10004250" y="7649504"/>
            <a:ext cx="2447864" cy="615553"/>
          </a:xfrm>
          <a:prstGeom prst="rect">
            <a:avLst/>
          </a:prstGeom>
        </p:spPr>
        <p:txBody>
          <a:bodyPr lIns="0" tIns="0" rIns="0" bIns="0" rtlCol="0" anchor="t">
            <a:spAutoFit/>
          </a:bodyPr>
          <a:lstStyle/>
          <a:p>
            <a:pPr algn="ctr">
              <a:spcBef>
                <a:spcPct val="0"/>
              </a:spcBef>
            </a:pPr>
            <a:r>
              <a:rPr lang="tr-TR" sz="4000" b="1" dirty="0" smtClean="0">
                <a:solidFill>
                  <a:srgbClr val="000000"/>
                </a:solidFill>
                <a:latin typeface="Roboto" charset="0"/>
                <a:ea typeface="Roboto" charset="0"/>
                <a:cs typeface="Nunito Sans Ultra-Bold"/>
                <a:sym typeface="Nunito Sans Ultra-Bold"/>
              </a:rPr>
              <a:t>Model ol</a:t>
            </a:r>
            <a:endParaRPr lang="tr-TR" sz="4000" b="1" dirty="0" smtClean="0">
              <a:solidFill>
                <a:srgbClr val="000000"/>
              </a:solidFill>
              <a:latin typeface="Roboto" charset="0"/>
              <a:ea typeface="Roboto" charset="0"/>
              <a:cs typeface="Nunito Sans Ultra-Bold"/>
              <a:sym typeface="Nunito Sans Ultra-Bold"/>
            </a:endParaRPr>
          </a:p>
        </p:txBody>
      </p:sp>
      <p:sp>
        <p:nvSpPr>
          <p:cNvPr id="22" name="TextBox 12"/>
          <p:cNvSpPr txBox="1"/>
          <p:nvPr/>
        </p:nvSpPr>
        <p:spPr>
          <a:xfrm>
            <a:off x="14466383" y="5431808"/>
            <a:ext cx="2447864" cy="1231106"/>
          </a:xfrm>
          <a:prstGeom prst="rect">
            <a:avLst/>
          </a:prstGeom>
        </p:spPr>
        <p:txBody>
          <a:bodyPr lIns="0" tIns="0" rIns="0" bIns="0" rtlCol="0" anchor="t">
            <a:spAutoFit/>
          </a:bodyPr>
          <a:lstStyle/>
          <a:p>
            <a:pPr algn="ctr">
              <a:spcBef>
                <a:spcPct val="0"/>
              </a:spcBef>
            </a:pPr>
            <a:r>
              <a:rPr lang="tr-TR" sz="4000" b="1" dirty="0" smtClean="0">
                <a:solidFill>
                  <a:srgbClr val="000000"/>
                </a:solidFill>
                <a:latin typeface="Roboto" charset="0"/>
                <a:ea typeface="Roboto" charset="0"/>
                <a:cs typeface="Nunito Sans Ultra-Bold"/>
                <a:sym typeface="Nunito Sans Ultra-Bold"/>
              </a:rPr>
              <a:t>Çocuğunu tanı</a:t>
            </a:r>
            <a:endParaRPr lang="tr-TR" sz="4000" b="1" dirty="0" smtClean="0">
              <a:solidFill>
                <a:srgbClr val="000000"/>
              </a:solidFill>
              <a:latin typeface="Roboto" charset="0"/>
              <a:ea typeface="Roboto" charset="0"/>
              <a:cs typeface="Nunito Sans Ultra-Bold"/>
              <a:sym typeface="Nunito Sans Ultra-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TextBox 2"/>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21</a:t>
            </a:r>
          </a:p>
        </p:txBody>
      </p:sp>
      <p:sp>
        <p:nvSpPr>
          <p:cNvPr id="3"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txBody>
          <a:bodyPr/>
          <a:lstStyle/>
          <a:p>
            <a:endParaRPr lang="tr-TR" dirty="0"/>
          </a:p>
        </p:txBody>
      </p:sp>
      <p:sp>
        <p:nvSpPr>
          <p:cNvPr id="4" name="Freeform 7"/>
          <p:cNvSpPr/>
          <p:nvPr/>
        </p:nvSpPr>
        <p:spPr>
          <a:xfrm>
            <a:off x="3110" y="5387502"/>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3">
              <a:alphaModFix amt="49000"/>
              <a:extLst>
                <a:ext uri="{96DAC541-7B7A-43D3-8B79-37D633B846F1}">
                  <asvg:svgBlip xmlns="" xmlns:asvg="http://schemas.microsoft.com/office/drawing/2016/SVG/main" r:embed="rId5"/>
                </a:ext>
              </a:extLst>
            </a:blip>
            <a:stretch>
              <a:fillRect/>
            </a:stretch>
          </a:blipFill>
        </p:spPr>
      </p:sp>
      <p:sp>
        <p:nvSpPr>
          <p:cNvPr id="5" name="Freeform 7"/>
          <p:cNvSpPr/>
          <p:nvPr/>
        </p:nvSpPr>
        <p:spPr>
          <a:xfrm flipH="1">
            <a:off x="14478000" y="182096"/>
            <a:ext cx="3754794" cy="5342404"/>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3">
              <a:alphaModFix amt="49000"/>
              <a:extLst>
                <a:ext uri="{96DAC541-7B7A-43D3-8B79-37D633B846F1}">
                  <asvg:svgBlip xmlns="" xmlns:asvg="http://schemas.microsoft.com/office/drawing/2016/SVG/main" r:embed="rId5"/>
                </a:ext>
              </a:extLst>
            </a:blip>
            <a:stretch>
              <a:fillRect/>
            </a:stretch>
          </a:blipFill>
        </p:spPr>
      </p:sp>
      <p:pic>
        <p:nvPicPr>
          <p:cNvPr id="256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3292494" y="5227637"/>
            <a:ext cx="49403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3110" y="495300"/>
            <a:ext cx="5458797" cy="439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7"/>
            <a:stretch>
              <a:fillRect/>
            </a:stretch>
          </a:blipFill>
        </p:spPr>
      </p:sp>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1600" y="5768423"/>
            <a:ext cx="4773613"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2590800" y="3488556"/>
            <a:ext cx="11887200" cy="2800767"/>
          </a:xfrm>
          <a:prstGeom prst="rect">
            <a:avLst/>
          </a:prstGeom>
          <a:noFill/>
        </p:spPr>
        <p:txBody>
          <a:bodyPr wrap="square" rtlCol="0">
            <a:spAutoFit/>
          </a:bodyPr>
          <a:lstStyle/>
          <a:p>
            <a:pPr algn="ctr"/>
            <a:r>
              <a:rPr lang="tr-TR" sz="8800" dirty="0" smtClean="0">
                <a:latin typeface="Segoe Script" pitchFamily="34" charset="0"/>
              </a:rPr>
              <a:t>Dinlediğiniz için teşekkür ederim.</a:t>
            </a:r>
            <a:endParaRPr lang="tr-TR" sz="8800" dirty="0">
              <a:latin typeface="Segoe Script"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13764732" y="5819137"/>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97497" y="326553"/>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2877800" y="600088"/>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1521118" y="3222793"/>
            <a:ext cx="6314297" cy="2385268"/>
          </a:xfrm>
          <a:prstGeom prst="rect">
            <a:avLst/>
          </a:prstGeom>
        </p:spPr>
        <p:txBody>
          <a:bodyPr wrap="square" lIns="0" tIns="0" rIns="0" bIns="0" rtlCol="0" anchor="t">
            <a:spAutoFit/>
          </a:bodyPr>
          <a:lstStyle/>
          <a:p>
            <a:pPr algn="ctr">
              <a:lnSpc>
                <a:spcPts val="9313"/>
              </a:lnSpc>
            </a:pPr>
            <a:r>
              <a:rPr lang="en-US" sz="9600" b="1" spc="1104" dirty="0" err="1">
                <a:solidFill>
                  <a:srgbClr val="000000"/>
                </a:solidFill>
                <a:latin typeface="Segoe Script" pitchFamily="34" charset="0"/>
                <a:ea typeface="Glacial Indifference"/>
                <a:cs typeface="Glacial Indifference"/>
                <a:sym typeface="Glacial Indifference"/>
              </a:rPr>
              <a:t>İletişim</a:t>
            </a:r>
            <a:endParaRPr lang="en-US" sz="9600" b="1" spc="1104" dirty="0">
              <a:solidFill>
                <a:srgbClr val="000000"/>
              </a:solidFill>
              <a:latin typeface="Segoe Script" pitchFamily="34" charset="0"/>
              <a:ea typeface="Glacial Indifference"/>
              <a:cs typeface="Glacial Indifference"/>
              <a:sym typeface="Glacial Indifference"/>
            </a:endParaRPr>
          </a:p>
          <a:p>
            <a:pPr algn="ctr">
              <a:lnSpc>
                <a:spcPts val="9313"/>
              </a:lnSpc>
              <a:spcBef>
                <a:spcPct val="0"/>
              </a:spcBef>
            </a:pPr>
            <a:endParaRPr lang="en-US" sz="6652" spc="1104" dirty="0">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4</a:t>
            </a:r>
          </a:p>
        </p:txBody>
      </p:sp>
      <p:grpSp>
        <p:nvGrpSpPr>
          <p:cNvPr id="7" name="Group 7"/>
          <p:cNvGrpSpPr/>
          <p:nvPr/>
        </p:nvGrpSpPr>
        <p:grpSpPr>
          <a:xfrm>
            <a:off x="6159205" y="4090515"/>
            <a:ext cx="5969590" cy="2105970"/>
            <a:chOff x="0" y="0"/>
            <a:chExt cx="7959454" cy="2807960"/>
          </a:xfrm>
        </p:grpSpPr>
        <p:sp>
          <p:nvSpPr>
            <p:cNvPr id="8" name="TextBox 8"/>
            <p:cNvSpPr txBox="1"/>
            <p:nvPr/>
          </p:nvSpPr>
          <p:spPr>
            <a:xfrm>
              <a:off x="0" y="85725"/>
              <a:ext cx="7959454" cy="1937808"/>
            </a:xfrm>
            <a:prstGeom prst="rect">
              <a:avLst/>
            </a:prstGeom>
          </p:spPr>
          <p:txBody>
            <a:bodyPr lIns="0" tIns="0" rIns="0" bIns="0" rtlCol="0" anchor="t">
              <a:spAutoFit/>
            </a:bodyPr>
            <a:lstStyle/>
            <a:p>
              <a:pPr algn="ctr">
                <a:lnSpc>
                  <a:spcPts val="10999"/>
                </a:lnSpc>
              </a:pPr>
              <a:endParaRPr/>
            </a:p>
          </p:txBody>
        </p:sp>
        <p:sp>
          <p:nvSpPr>
            <p:cNvPr id="9" name="TextBox 9"/>
            <p:cNvSpPr txBox="1"/>
            <p:nvPr/>
          </p:nvSpPr>
          <p:spPr>
            <a:xfrm>
              <a:off x="539065" y="2304829"/>
              <a:ext cx="6881324" cy="503132"/>
            </a:xfrm>
            <a:prstGeom prst="rect">
              <a:avLst/>
            </a:prstGeom>
          </p:spPr>
          <p:txBody>
            <a:bodyPr lIns="0" tIns="0" rIns="0" bIns="0" rtlCol="0" anchor="t">
              <a:spAutoFit/>
            </a:bodyPr>
            <a:lstStyle/>
            <a:p>
              <a:pPr algn="ctr">
                <a:lnSpc>
                  <a:spcPts val="3220"/>
                </a:lnSpc>
              </a:pPr>
              <a:endParaRPr/>
            </a:p>
          </p:txBody>
        </p:sp>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0" y="2019300"/>
            <a:ext cx="8382000" cy="783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Metin kutusu 9"/>
          <p:cNvSpPr txBox="1"/>
          <p:nvPr/>
        </p:nvSpPr>
        <p:spPr>
          <a:xfrm>
            <a:off x="897037" y="5914963"/>
            <a:ext cx="7562461" cy="3477875"/>
          </a:xfrm>
          <a:prstGeom prst="rect">
            <a:avLst/>
          </a:prstGeom>
          <a:noFill/>
        </p:spPr>
        <p:txBody>
          <a:bodyPr wrap="square" rtlCol="0">
            <a:spAutoFit/>
          </a:bodyPr>
          <a:lstStyle/>
          <a:p>
            <a:r>
              <a:rPr lang="tr-TR" sz="4400" b="1" dirty="0">
                <a:latin typeface="+mj-lt"/>
              </a:rPr>
              <a:t>İletişim, dil kullanarak ya da kullanmaksızın insanlar arasındaki duygu, düşünce ve yaşantıların ifade edilme </a:t>
            </a:r>
            <a:r>
              <a:rPr lang="tr-TR" sz="4400" b="1" dirty="0" smtClean="0">
                <a:latin typeface="+mj-lt"/>
              </a:rPr>
              <a:t>yöntemidir. </a:t>
            </a:r>
            <a:endParaRPr lang="tr-TR" sz="4400" b="1"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4" name="Freeform 4"/>
          <p:cNvSpPr/>
          <p:nvPr/>
        </p:nvSpPr>
        <p:spPr>
          <a:xfrm>
            <a:off x="-212159" y="6151327"/>
            <a:ext cx="4868329" cy="5014197"/>
          </a:xfrm>
          <a:custGeom>
            <a:avLst/>
            <a:gdLst/>
            <a:ahLst/>
            <a:cxnLst/>
            <a:rect l="l" t="t" r="r" b="b"/>
            <a:pathLst>
              <a:path w="4868329" h="5014197">
                <a:moveTo>
                  <a:pt x="0" y="0"/>
                </a:moveTo>
                <a:lnTo>
                  <a:pt x="4868330" y="0"/>
                </a:lnTo>
                <a:lnTo>
                  <a:pt x="4868330" y="5014197"/>
                </a:lnTo>
                <a:lnTo>
                  <a:pt x="0" y="501419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97884" y="6341827"/>
            <a:ext cx="4868329" cy="5014197"/>
          </a:xfrm>
          <a:custGeom>
            <a:avLst/>
            <a:gdLst/>
            <a:ahLst/>
            <a:cxnLst/>
            <a:rect l="l" t="t" r="r" b="b"/>
            <a:pathLst>
              <a:path w="4868329" h="5014197">
                <a:moveTo>
                  <a:pt x="0" y="0"/>
                </a:moveTo>
                <a:lnTo>
                  <a:pt x="4868330" y="0"/>
                </a:lnTo>
                <a:lnTo>
                  <a:pt x="4868330" y="5014197"/>
                </a:lnTo>
                <a:lnTo>
                  <a:pt x="0" y="501419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3276600" y="774382"/>
            <a:ext cx="8839200" cy="1692771"/>
          </a:xfrm>
          <a:prstGeom prst="rect">
            <a:avLst/>
          </a:prstGeom>
        </p:spPr>
        <p:txBody>
          <a:bodyPr wrap="square" lIns="0" tIns="0" rIns="0" bIns="0" rtlCol="0" anchor="t">
            <a:spAutoFit/>
          </a:bodyPr>
          <a:lstStyle/>
          <a:p>
            <a:pPr algn="ctr">
              <a:lnSpc>
                <a:spcPts val="6580"/>
              </a:lnSpc>
              <a:spcBef>
                <a:spcPct val="0"/>
              </a:spcBef>
            </a:pPr>
            <a:r>
              <a:rPr lang="tr-TR" sz="10000" b="1" spc="780" dirty="0" smtClean="0">
                <a:solidFill>
                  <a:srgbClr val="000000"/>
                </a:solidFill>
                <a:latin typeface="Segoe Script" pitchFamily="34" charset="0"/>
                <a:ea typeface="Glacial Indifference"/>
                <a:cs typeface="Glacial Indifference"/>
                <a:sym typeface="Glacial Indifference"/>
              </a:rPr>
              <a:t>İletişimin önemi</a:t>
            </a:r>
            <a:r>
              <a:rPr lang="en-US" sz="10000" b="1" spc="780" dirty="0" smtClean="0">
                <a:solidFill>
                  <a:srgbClr val="000000"/>
                </a:solidFill>
                <a:latin typeface="Segoe Script" pitchFamily="34" charset="0"/>
                <a:ea typeface="Glacial Indifference"/>
                <a:cs typeface="Glacial Indifference"/>
                <a:sym typeface="Glacial Indifference"/>
              </a:rPr>
              <a:t> </a:t>
            </a:r>
            <a:endParaRPr lang="en-US" sz="10000" b="1" spc="780" dirty="0">
              <a:solidFill>
                <a:srgbClr val="000000"/>
              </a:solidFill>
              <a:latin typeface="Segoe Script" pitchFamily="34" charset="0"/>
              <a:ea typeface="Glacial Indifference"/>
              <a:cs typeface="Glacial Indifference"/>
              <a:sym typeface="Glacial Indifference"/>
            </a:endParaRPr>
          </a:p>
        </p:txBody>
      </p:sp>
      <p:sp>
        <p:nvSpPr>
          <p:cNvPr id="7" name="TextBox 7"/>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Abril Fatface"/>
                <a:ea typeface="Abril Fatface"/>
                <a:cs typeface="Abril Fatface"/>
                <a:sym typeface="Abril Fatface"/>
              </a:rPr>
              <a:t>5</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68200" y="3065147"/>
            <a:ext cx="6500388" cy="721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p:cNvSpPr/>
          <p:nvPr/>
        </p:nvSpPr>
        <p:spPr>
          <a:xfrm>
            <a:off x="763319" y="3065147"/>
            <a:ext cx="11658600" cy="2862322"/>
          </a:xfrm>
          <a:prstGeom prst="rect">
            <a:avLst/>
          </a:prstGeom>
        </p:spPr>
        <p:txBody>
          <a:bodyPr wrap="square">
            <a:spAutoFit/>
          </a:bodyPr>
          <a:lstStyle/>
          <a:p>
            <a:pPr algn="just"/>
            <a:r>
              <a:rPr lang="tr-TR" sz="3600" dirty="0" smtClean="0"/>
              <a:t>        Sağlıklı </a:t>
            </a:r>
            <a:r>
              <a:rPr lang="tr-TR" sz="3600" dirty="0"/>
              <a:t>iletişim becerilerinin geliştirilmediği toplumlarda, insanların sorunlarını çözümlemek için başlattıkları iletişim, çatışmaya dönüşebilir. </a:t>
            </a:r>
            <a:r>
              <a:rPr lang="tr-TR" sz="3600" dirty="0" smtClean="0"/>
              <a:t>Başkaları </a:t>
            </a:r>
            <a:r>
              <a:rPr lang="tr-TR" sz="3600" dirty="0"/>
              <a:t>ile sağlıklı iletişim kuramayan insan, yalnız ve iç dünyasındaki gerilimleri ile baş başa yaşamak durumundadır.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B"/>
        </a:solidFill>
        <a:effectLst/>
      </p:bgPr>
    </p:bg>
    <p:spTree>
      <p:nvGrpSpPr>
        <p:cNvPr id="1" name=""/>
        <p:cNvGrpSpPr/>
        <p:nvPr/>
      </p:nvGrpSpPr>
      <p:grpSpPr>
        <a:xfrm>
          <a:off x="0" y="0"/>
          <a:ext cx="0" cy="0"/>
          <a:chOff x="0" y="0"/>
          <a:chExt cx="0" cy="0"/>
        </a:xfrm>
      </p:grpSpPr>
      <p:sp>
        <p:nvSpPr>
          <p:cNvPr id="2" name="Freeform 2"/>
          <p:cNvSpPr/>
          <p:nvPr/>
        </p:nvSpPr>
        <p:spPr>
          <a:xfrm>
            <a:off x="15233079" y="6896100"/>
            <a:ext cx="3023819" cy="3584841"/>
          </a:xfrm>
          <a:custGeom>
            <a:avLst/>
            <a:gdLst/>
            <a:ahLst/>
            <a:cxnLst/>
            <a:rect l="l" t="t" r="r" b="b"/>
            <a:pathLst>
              <a:path w="8620495" h="8542127">
                <a:moveTo>
                  <a:pt x="0" y="0"/>
                </a:moveTo>
                <a:lnTo>
                  <a:pt x="8620494" y="0"/>
                </a:lnTo>
                <a:lnTo>
                  <a:pt x="8620494" y="8542127"/>
                </a:lnTo>
                <a:lnTo>
                  <a:pt x="0" y="85421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619636" y="2914034"/>
            <a:ext cx="1668364" cy="4114800"/>
          </a:xfrm>
          <a:custGeom>
            <a:avLst/>
            <a:gdLst/>
            <a:ahLst/>
            <a:cxnLst/>
            <a:rect l="l" t="t" r="r" b="b"/>
            <a:pathLst>
              <a:path w="1668364" h="4114800">
                <a:moveTo>
                  <a:pt x="0" y="0"/>
                </a:moveTo>
                <a:lnTo>
                  <a:pt x="1668364" y="0"/>
                </a:lnTo>
                <a:lnTo>
                  <a:pt x="1668364"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2084374">
            <a:off x="284717" y="7147855"/>
            <a:ext cx="3926364" cy="4099533"/>
          </a:xfrm>
          <a:custGeom>
            <a:avLst/>
            <a:gdLst/>
            <a:ahLst/>
            <a:cxnLst/>
            <a:rect l="l" t="t" r="r" b="b"/>
            <a:pathLst>
              <a:path w="6161952" h="6161952">
                <a:moveTo>
                  <a:pt x="0" y="0"/>
                </a:moveTo>
                <a:lnTo>
                  <a:pt x="6161952" y="0"/>
                </a:lnTo>
                <a:lnTo>
                  <a:pt x="6161952" y="6161951"/>
                </a:lnTo>
                <a:lnTo>
                  <a:pt x="0" y="61619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0092" y="2914034"/>
            <a:ext cx="1668364" cy="4114800"/>
          </a:xfrm>
          <a:custGeom>
            <a:avLst/>
            <a:gdLst/>
            <a:ahLst/>
            <a:cxnLst/>
            <a:rect l="l" t="t" r="r" b="b"/>
            <a:pathLst>
              <a:path w="1668364" h="4114800">
                <a:moveTo>
                  <a:pt x="0" y="0"/>
                </a:moveTo>
                <a:lnTo>
                  <a:pt x="1668365" y="0"/>
                </a:lnTo>
                <a:lnTo>
                  <a:pt x="166836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3814114" y="2197429"/>
            <a:ext cx="9156405" cy="6706227"/>
          </a:xfrm>
          <a:custGeom>
            <a:avLst/>
            <a:gdLst/>
            <a:ahLst/>
            <a:cxnLst/>
            <a:rect l="l" t="t" r="r" b="b"/>
            <a:pathLst>
              <a:path w="9156405" h="6706227">
                <a:moveTo>
                  <a:pt x="0" y="0"/>
                </a:moveTo>
                <a:lnTo>
                  <a:pt x="9156405" y="0"/>
                </a:lnTo>
                <a:lnTo>
                  <a:pt x="9156405" y="6706227"/>
                </a:lnTo>
                <a:lnTo>
                  <a:pt x="0" y="67062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2743200" y="993708"/>
            <a:ext cx="12896023" cy="1670367"/>
          </a:xfrm>
          <a:custGeom>
            <a:avLst/>
            <a:gdLst/>
            <a:ahLst/>
            <a:cxnLst/>
            <a:rect l="l" t="t" r="r" b="b"/>
            <a:pathLst>
              <a:path w="8202696" h="1670367">
                <a:moveTo>
                  <a:pt x="0" y="0"/>
                </a:moveTo>
                <a:lnTo>
                  <a:pt x="8202696" y="0"/>
                </a:lnTo>
                <a:lnTo>
                  <a:pt x="8202696" y="1670367"/>
                </a:lnTo>
                <a:lnTo>
                  <a:pt x="0" y="167036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5181600" y="3993173"/>
            <a:ext cx="477674" cy="339012"/>
          </a:xfrm>
          <a:custGeom>
            <a:avLst/>
            <a:gdLst/>
            <a:ahLst/>
            <a:cxnLst/>
            <a:rect l="l" t="t" r="r" b="b"/>
            <a:pathLst>
              <a:path w="168967" h="242009">
                <a:moveTo>
                  <a:pt x="0" y="0"/>
                </a:moveTo>
                <a:lnTo>
                  <a:pt x="168966" y="0"/>
                </a:lnTo>
                <a:lnTo>
                  <a:pt x="168966" y="242009"/>
                </a:lnTo>
                <a:lnTo>
                  <a:pt x="0" y="2420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a:off x="5225143" y="4646646"/>
            <a:ext cx="434131" cy="324788"/>
          </a:xfrm>
          <a:custGeom>
            <a:avLst/>
            <a:gdLst/>
            <a:ahLst/>
            <a:cxnLst/>
            <a:rect l="l" t="t" r="r" b="b"/>
            <a:pathLst>
              <a:path w="168967" h="242009">
                <a:moveTo>
                  <a:pt x="0" y="0"/>
                </a:moveTo>
                <a:lnTo>
                  <a:pt x="168966" y="0"/>
                </a:lnTo>
                <a:lnTo>
                  <a:pt x="168966" y="242009"/>
                </a:lnTo>
                <a:lnTo>
                  <a:pt x="0" y="2420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flipH="1">
            <a:off x="15773494" y="7028834"/>
            <a:ext cx="1540917" cy="2769556"/>
          </a:xfrm>
          <a:custGeom>
            <a:avLst/>
            <a:gdLst/>
            <a:ahLst/>
            <a:cxnLst/>
            <a:rect l="l" t="t" r="r" b="b"/>
            <a:pathLst>
              <a:path w="3594021" h="4114800">
                <a:moveTo>
                  <a:pt x="3594020" y="0"/>
                </a:moveTo>
                <a:lnTo>
                  <a:pt x="0" y="0"/>
                </a:lnTo>
                <a:lnTo>
                  <a:pt x="0" y="4114800"/>
                </a:lnTo>
                <a:lnTo>
                  <a:pt x="3594020" y="4114800"/>
                </a:lnTo>
                <a:lnTo>
                  <a:pt x="359402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TextBox 15"/>
          <p:cNvSpPr txBox="1"/>
          <p:nvPr/>
        </p:nvSpPr>
        <p:spPr>
          <a:xfrm>
            <a:off x="4257820" y="834701"/>
            <a:ext cx="11161556" cy="2154436"/>
          </a:xfrm>
          <a:prstGeom prst="rect">
            <a:avLst/>
          </a:prstGeom>
        </p:spPr>
        <p:txBody>
          <a:bodyPr wrap="square" lIns="0" tIns="0" rIns="0" bIns="0" rtlCol="0" anchor="t">
            <a:spAutoFit/>
          </a:bodyPr>
          <a:lstStyle/>
          <a:p>
            <a:pPr algn="ctr">
              <a:lnSpc>
                <a:spcPts val="16800"/>
              </a:lnSpc>
            </a:pPr>
            <a:r>
              <a:rPr lang="tr-TR" sz="12000" dirty="0" smtClean="0">
                <a:solidFill>
                  <a:srgbClr val="454B64"/>
                </a:solidFill>
                <a:latin typeface="Just Another Hand"/>
                <a:ea typeface="Just Another Hand"/>
                <a:cs typeface="Just Another Hand"/>
                <a:sym typeface="Just Another Hand"/>
              </a:rPr>
              <a:t>Yaygın Anne –baba Tutumları </a:t>
            </a:r>
            <a:endParaRPr lang="en-US" sz="12000" dirty="0">
              <a:solidFill>
                <a:srgbClr val="454B64"/>
              </a:solidFill>
              <a:latin typeface="Just Another Hand"/>
              <a:ea typeface="Just Another Hand"/>
              <a:cs typeface="Just Another Hand"/>
              <a:sym typeface="Just Another Hand"/>
            </a:endParaRPr>
          </a:p>
        </p:txBody>
      </p:sp>
      <p:sp>
        <p:nvSpPr>
          <p:cNvPr id="17" name="TextBox 17"/>
          <p:cNvSpPr txBox="1"/>
          <p:nvPr/>
        </p:nvSpPr>
        <p:spPr>
          <a:xfrm>
            <a:off x="5659274" y="3896168"/>
            <a:ext cx="5466086" cy="442429"/>
          </a:xfrm>
          <a:prstGeom prst="rect">
            <a:avLst/>
          </a:prstGeom>
        </p:spPr>
        <p:txBody>
          <a:bodyPr wrap="square" lIns="0" tIns="0" rIns="0" bIns="0" rtlCol="0" anchor="t">
            <a:spAutoFit/>
          </a:bodyPr>
          <a:lstStyle/>
          <a:p>
            <a:pPr algn="l">
              <a:lnSpc>
                <a:spcPts val="3359"/>
              </a:lnSpc>
            </a:pPr>
            <a:r>
              <a:rPr lang="tr-TR" sz="3600" dirty="0" smtClean="0">
                <a:latin typeface="Roboto"/>
                <a:ea typeface="Roboto"/>
                <a:cs typeface="Roboto"/>
                <a:sym typeface="Roboto"/>
              </a:rPr>
              <a:t>Baskıcı- otoriter tutum </a:t>
            </a:r>
            <a:r>
              <a:rPr lang="en-US" sz="3600" dirty="0" smtClean="0">
                <a:latin typeface="Roboto"/>
                <a:ea typeface="Roboto"/>
                <a:cs typeface="Roboto"/>
                <a:sym typeface="Roboto"/>
              </a:rPr>
              <a:t> </a:t>
            </a:r>
            <a:endParaRPr lang="en-US" sz="3600" dirty="0">
              <a:latin typeface="Roboto"/>
              <a:ea typeface="Roboto"/>
              <a:cs typeface="Roboto"/>
              <a:sym typeface="Roboto"/>
            </a:endParaRPr>
          </a:p>
        </p:txBody>
      </p:sp>
      <p:sp>
        <p:nvSpPr>
          <p:cNvPr id="23" name="TextBox 23"/>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454B64"/>
                </a:solidFill>
                <a:latin typeface="Abril Fatface"/>
                <a:ea typeface="Abril Fatface"/>
                <a:cs typeface="Abril Fatface"/>
                <a:sym typeface="Abril Fatface"/>
              </a:rPr>
              <a:t>7</a:t>
            </a:r>
          </a:p>
        </p:txBody>
      </p:sp>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600" y="5387942"/>
            <a:ext cx="476250"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66243" y="6013623"/>
            <a:ext cx="476250"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Metin kutusu 23"/>
          <p:cNvSpPr txBox="1"/>
          <p:nvPr/>
        </p:nvSpPr>
        <p:spPr>
          <a:xfrm>
            <a:off x="5527027" y="4485874"/>
            <a:ext cx="4099883" cy="646331"/>
          </a:xfrm>
          <a:prstGeom prst="rect">
            <a:avLst/>
          </a:prstGeom>
          <a:noFill/>
        </p:spPr>
        <p:txBody>
          <a:bodyPr wrap="square" rtlCol="0">
            <a:spAutoFit/>
          </a:bodyPr>
          <a:lstStyle/>
          <a:p>
            <a:r>
              <a:rPr lang="tr-TR" sz="3600" dirty="0" smtClean="0">
                <a:latin typeface="Roboto" charset="0"/>
                <a:ea typeface="Roboto" charset="0"/>
              </a:rPr>
              <a:t>Tavizkar tutum</a:t>
            </a:r>
            <a:endParaRPr lang="tr-TR" sz="3600" dirty="0">
              <a:latin typeface="Roboto" charset="0"/>
              <a:ea typeface="Roboto" charset="0"/>
            </a:endParaRPr>
          </a:p>
        </p:txBody>
      </p:sp>
      <p:sp>
        <p:nvSpPr>
          <p:cNvPr id="30" name="Metin kutusu 29"/>
          <p:cNvSpPr txBox="1"/>
          <p:nvPr/>
        </p:nvSpPr>
        <p:spPr>
          <a:xfrm>
            <a:off x="5522361" y="5235434"/>
            <a:ext cx="4099883" cy="646331"/>
          </a:xfrm>
          <a:prstGeom prst="rect">
            <a:avLst/>
          </a:prstGeom>
          <a:noFill/>
        </p:spPr>
        <p:txBody>
          <a:bodyPr wrap="square" rtlCol="0">
            <a:spAutoFit/>
          </a:bodyPr>
          <a:lstStyle/>
          <a:p>
            <a:r>
              <a:rPr lang="tr-TR" sz="3600" dirty="0" smtClean="0">
                <a:latin typeface="Roboto" charset="0"/>
                <a:ea typeface="Roboto" charset="0"/>
              </a:rPr>
              <a:t>İlgisiz tutum</a:t>
            </a:r>
            <a:endParaRPr lang="tr-TR" sz="3600" dirty="0">
              <a:latin typeface="Roboto" charset="0"/>
              <a:ea typeface="Roboto" charset="0"/>
            </a:endParaRPr>
          </a:p>
        </p:txBody>
      </p:sp>
      <p:sp>
        <p:nvSpPr>
          <p:cNvPr id="31" name="Metin kutusu 30"/>
          <p:cNvSpPr txBox="1"/>
          <p:nvPr/>
        </p:nvSpPr>
        <p:spPr>
          <a:xfrm>
            <a:off x="5612946" y="5876176"/>
            <a:ext cx="4099883" cy="646331"/>
          </a:xfrm>
          <a:prstGeom prst="rect">
            <a:avLst/>
          </a:prstGeom>
          <a:noFill/>
        </p:spPr>
        <p:txBody>
          <a:bodyPr wrap="square" rtlCol="0">
            <a:spAutoFit/>
          </a:bodyPr>
          <a:lstStyle/>
          <a:p>
            <a:r>
              <a:rPr lang="tr-TR" sz="3600" dirty="0" smtClean="0">
                <a:latin typeface="Roboto" charset="0"/>
                <a:ea typeface="Roboto" charset="0"/>
              </a:rPr>
              <a:t>Demokratik tutum</a:t>
            </a:r>
            <a:endParaRPr lang="tr-TR" sz="3600" dirty="0">
              <a:latin typeface="Roboto" charset="0"/>
              <a:ea typeface="Roboto"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9" name="Freeform 9"/>
          <p:cNvSpPr/>
          <p:nvPr/>
        </p:nvSpPr>
        <p:spPr>
          <a:xfrm>
            <a:off x="506212" y="106507"/>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3553397" y="5753100"/>
            <a:ext cx="4734603" cy="4114800"/>
          </a:xfrm>
          <a:custGeom>
            <a:avLst/>
            <a:gdLst/>
            <a:ahLst/>
            <a:cxnLst/>
            <a:rect l="l" t="t" r="r" b="b"/>
            <a:pathLst>
              <a:path w="4734603" h="4114800">
                <a:moveTo>
                  <a:pt x="0" y="0"/>
                </a:moveTo>
                <a:lnTo>
                  <a:pt x="4734602" y="0"/>
                </a:lnTo>
                <a:lnTo>
                  <a:pt x="4734602"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TextBox 12"/>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22423D"/>
                </a:solidFill>
                <a:latin typeface="Abril Fatface"/>
                <a:ea typeface="Abril Fatface"/>
                <a:cs typeface="Abril Fatface"/>
                <a:sym typeface="Abril Fatface"/>
              </a:rPr>
              <a:t>6</a:t>
            </a:r>
          </a:p>
        </p:txBody>
      </p:sp>
      <p:sp>
        <p:nvSpPr>
          <p:cNvPr id="2" name="Metin kutusu 1"/>
          <p:cNvSpPr txBox="1"/>
          <p:nvPr/>
        </p:nvSpPr>
        <p:spPr>
          <a:xfrm>
            <a:off x="2341301" y="1028700"/>
            <a:ext cx="11841642" cy="1200329"/>
          </a:xfrm>
          <a:prstGeom prst="rect">
            <a:avLst/>
          </a:prstGeom>
          <a:noFill/>
        </p:spPr>
        <p:txBody>
          <a:bodyPr wrap="square" rtlCol="0">
            <a:spAutoFit/>
          </a:bodyPr>
          <a:lstStyle/>
          <a:p>
            <a:r>
              <a:rPr lang="tr-TR" sz="7200" b="1" dirty="0" smtClean="0">
                <a:latin typeface="Segoe Script" pitchFamily="34" charset="0"/>
              </a:rPr>
              <a:t>Baskıcı otoriter tutum</a:t>
            </a:r>
            <a:endParaRPr lang="tr-TR" sz="7200" b="1" dirty="0">
              <a:latin typeface="Segoe Script" pitchFamily="34" charset="0"/>
            </a:endParaRPr>
          </a:p>
        </p:txBody>
      </p:sp>
      <p:sp>
        <p:nvSpPr>
          <p:cNvPr id="5" name="Metin kutusu 4"/>
          <p:cNvSpPr txBox="1"/>
          <p:nvPr/>
        </p:nvSpPr>
        <p:spPr>
          <a:xfrm>
            <a:off x="2858142" y="2254478"/>
            <a:ext cx="5410200" cy="6001643"/>
          </a:xfrm>
          <a:prstGeom prst="rect">
            <a:avLst/>
          </a:prstGeom>
          <a:noFill/>
        </p:spPr>
        <p:txBody>
          <a:bodyPr wrap="square" rtlCol="0">
            <a:spAutoFit/>
          </a:bodyPr>
          <a:lstStyle/>
          <a:p>
            <a:pPr marL="685800" indent="-685800">
              <a:buFont typeface="Wingdings" pitchFamily="2" charset="2"/>
              <a:buChar char="v"/>
            </a:pPr>
            <a:r>
              <a:rPr lang="tr-TR" sz="4800" dirty="0" smtClean="0"/>
              <a:t>Aşırı koruma</a:t>
            </a:r>
          </a:p>
          <a:p>
            <a:pPr marL="685800" indent="-685800">
              <a:buFont typeface="Wingdings" pitchFamily="2" charset="2"/>
              <a:buChar char="v"/>
            </a:pPr>
            <a:r>
              <a:rPr lang="tr-TR" sz="4800" dirty="0" smtClean="0"/>
              <a:t>Kontrol etme</a:t>
            </a:r>
          </a:p>
          <a:p>
            <a:pPr marL="685800" indent="-685800">
              <a:buFont typeface="Wingdings" pitchFamily="2" charset="2"/>
              <a:buChar char="v"/>
            </a:pPr>
            <a:r>
              <a:rPr lang="tr-TR" sz="4800" dirty="0" smtClean="0"/>
              <a:t>Sürekli akıl verme</a:t>
            </a:r>
          </a:p>
          <a:p>
            <a:pPr marL="685800" indent="-685800">
              <a:buFont typeface="Wingdings" pitchFamily="2" charset="2"/>
              <a:buChar char="v"/>
            </a:pPr>
            <a:r>
              <a:rPr lang="tr-TR" sz="4800" dirty="0" smtClean="0"/>
              <a:t>Bağırma</a:t>
            </a:r>
          </a:p>
          <a:p>
            <a:pPr marL="685800" indent="-685800">
              <a:buFont typeface="Wingdings" pitchFamily="2" charset="2"/>
              <a:buChar char="v"/>
            </a:pPr>
            <a:r>
              <a:rPr lang="tr-TR" sz="4800" dirty="0" smtClean="0"/>
              <a:t>Tehdit etme s</a:t>
            </a:r>
          </a:p>
          <a:p>
            <a:pPr marL="685800" indent="-685800">
              <a:buFont typeface="Wingdings" pitchFamily="2" charset="2"/>
              <a:buChar char="v"/>
            </a:pPr>
            <a:r>
              <a:rPr lang="tr-TR" sz="4800" dirty="0"/>
              <a:t>S</a:t>
            </a:r>
            <a:r>
              <a:rPr lang="tr-TR" sz="4800" dirty="0" smtClean="0"/>
              <a:t>evgiyi esirgeme</a:t>
            </a:r>
          </a:p>
          <a:p>
            <a:pPr marL="685800" indent="-685800">
              <a:buFont typeface="Wingdings" pitchFamily="2" charset="2"/>
              <a:buChar char="v"/>
            </a:pPr>
            <a:r>
              <a:rPr lang="tr-TR" sz="4800" dirty="0" smtClean="0"/>
              <a:t>Ceza </a:t>
            </a:r>
          </a:p>
          <a:p>
            <a:endParaRPr lang="tr-TR" sz="4800" dirty="0"/>
          </a:p>
        </p:txBody>
      </p:sp>
      <p:pic>
        <p:nvPicPr>
          <p:cNvPr id="205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8534" y="5599091"/>
            <a:ext cx="8129250" cy="406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sp>
        <p:nvSpPr>
          <p:cNvPr id="2" name="Freeform 2"/>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3293156" y="-403679"/>
            <a:ext cx="11009614" cy="10362799"/>
          </a:xfrm>
          <a:custGeom>
            <a:avLst/>
            <a:gdLst/>
            <a:ahLst/>
            <a:cxnLst/>
            <a:rect l="l" t="t" r="r" b="b"/>
            <a:pathLst>
              <a:path w="11009614" h="10362799">
                <a:moveTo>
                  <a:pt x="0" y="0"/>
                </a:moveTo>
                <a:lnTo>
                  <a:pt x="11009613" y="0"/>
                </a:lnTo>
                <a:lnTo>
                  <a:pt x="11009613" y="10362799"/>
                </a:lnTo>
                <a:lnTo>
                  <a:pt x="0" y="10362799"/>
                </a:lnTo>
                <a:lnTo>
                  <a:pt x="0" y="0"/>
                </a:lnTo>
                <a:close/>
              </a:path>
            </a:pathLst>
          </a:custGeom>
          <a:blipFill>
            <a:blip r:embed="rId6"/>
            <a:stretch>
              <a:fillRect/>
            </a:stretch>
          </a:blipFill>
        </p:spPr>
      </p:sp>
      <p:sp>
        <p:nvSpPr>
          <p:cNvPr id="5" name="TextBox 5"/>
          <p:cNvSpPr txBox="1"/>
          <p:nvPr/>
        </p:nvSpPr>
        <p:spPr>
          <a:xfrm>
            <a:off x="762000" y="1028700"/>
            <a:ext cx="12092969" cy="1154162"/>
          </a:xfrm>
          <a:prstGeom prst="rect">
            <a:avLst/>
          </a:prstGeom>
        </p:spPr>
        <p:txBody>
          <a:bodyPr wrap="square" lIns="0" tIns="0" rIns="0" bIns="0" rtlCol="0" anchor="t">
            <a:spAutoFit/>
          </a:bodyPr>
          <a:lstStyle/>
          <a:p>
            <a:pPr algn="ctr">
              <a:lnSpc>
                <a:spcPts val="9011"/>
              </a:lnSpc>
            </a:pPr>
            <a:r>
              <a:rPr lang="tr-TR" sz="7200" b="1" dirty="0" smtClean="0">
                <a:solidFill>
                  <a:srgbClr val="22423D"/>
                </a:solidFill>
                <a:latin typeface="Segoe Script" pitchFamily="34" charset="0"/>
                <a:ea typeface="Moontime"/>
                <a:cs typeface="Moontime"/>
                <a:sym typeface="Moontime"/>
              </a:rPr>
              <a:t>Tavizkar tutum</a:t>
            </a:r>
          </a:p>
        </p:txBody>
      </p:sp>
      <p:sp>
        <p:nvSpPr>
          <p:cNvPr id="6" name="TextBox 6"/>
          <p:cNvSpPr txBox="1"/>
          <p:nvPr/>
        </p:nvSpPr>
        <p:spPr>
          <a:xfrm>
            <a:off x="17259300" y="9220200"/>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22423D"/>
                </a:solidFill>
                <a:latin typeface="Abril Fatface"/>
                <a:ea typeface="Abril Fatface"/>
                <a:cs typeface="Abril Fatface"/>
                <a:sym typeface="Abril Fatface"/>
              </a:rPr>
              <a:t>8</a:t>
            </a:r>
          </a:p>
        </p:txBody>
      </p:sp>
      <p:sp>
        <p:nvSpPr>
          <p:cNvPr id="7" name="Metin kutusu 6"/>
          <p:cNvSpPr txBox="1"/>
          <p:nvPr/>
        </p:nvSpPr>
        <p:spPr>
          <a:xfrm>
            <a:off x="2133600" y="2041922"/>
            <a:ext cx="7620000" cy="5539978"/>
          </a:xfrm>
          <a:prstGeom prst="rect">
            <a:avLst/>
          </a:prstGeom>
          <a:noFill/>
        </p:spPr>
        <p:txBody>
          <a:bodyPr wrap="square" rtlCol="0">
            <a:spAutoFit/>
          </a:bodyPr>
          <a:lstStyle/>
          <a:p>
            <a:r>
              <a:rPr lang="tr-TR" sz="4800" dirty="0" smtClean="0"/>
              <a:t>Çocuğun kullandığı yöntemler;</a:t>
            </a:r>
          </a:p>
          <a:p>
            <a:pPr marL="285750" indent="-285750">
              <a:buFont typeface="Wingdings" pitchFamily="2" charset="2"/>
              <a:buChar char="ü"/>
            </a:pPr>
            <a:r>
              <a:rPr lang="tr-TR" sz="4800" dirty="0" smtClean="0"/>
              <a:t>Sızlanma</a:t>
            </a:r>
          </a:p>
          <a:p>
            <a:pPr marL="285750" indent="-285750">
              <a:buFont typeface="Wingdings" pitchFamily="2" charset="2"/>
              <a:buChar char="ü"/>
            </a:pPr>
            <a:r>
              <a:rPr lang="tr-TR" sz="4800" dirty="0" smtClean="0"/>
              <a:t>Tutturma </a:t>
            </a:r>
          </a:p>
          <a:p>
            <a:pPr marL="285750" indent="-285750">
              <a:buFont typeface="Wingdings" pitchFamily="2" charset="2"/>
              <a:buChar char="ü"/>
            </a:pPr>
            <a:r>
              <a:rPr lang="tr-TR" sz="4800" dirty="0" smtClean="0"/>
              <a:t>Duygu sömürüsü</a:t>
            </a:r>
          </a:p>
          <a:p>
            <a:pPr marL="285750" indent="-285750">
              <a:buFont typeface="Wingdings" pitchFamily="2" charset="2"/>
              <a:buChar char="ü"/>
            </a:pPr>
            <a:r>
              <a:rPr lang="tr-TR" sz="4800" dirty="0" smtClean="0"/>
              <a:t>Şantaj</a:t>
            </a:r>
          </a:p>
          <a:p>
            <a:endParaRPr lang="tr-TR" sz="4800" dirty="0" smtClean="0"/>
          </a:p>
          <a:p>
            <a:endParaRPr lang="tr-TR" dirty="0"/>
          </a:p>
        </p:txBody>
      </p:sp>
      <p:sp>
        <p:nvSpPr>
          <p:cNvPr id="8" name="Metin kutusu 7"/>
          <p:cNvSpPr txBox="1"/>
          <p:nvPr/>
        </p:nvSpPr>
        <p:spPr>
          <a:xfrm>
            <a:off x="1475792" y="8021502"/>
            <a:ext cx="15468600" cy="830997"/>
          </a:xfrm>
          <a:prstGeom prst="rect">
            <a:avLst/>
          </a:prstGeom>
          <a:noFill/>
        </p:spPr>
        <p:txBody>
          <a:bodyPr wrap="square" rtlCol="0">
            <a:spAutoFit/>
          </a:bodyPr>
          <a:lstStyle/>
          <a:p>
            <a:r>
              <a:rPr lang="tr-TR" sz="4800" dirty="0" smtClean="0"/>
              <a:t>Anne –baba  çaresiz kalıp çocukların isteklerine boyun eğer.</a:t>
            </a:r>
            <a:endParaRPr lang="tr-TR" sz="4800" dirty="0"/>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4200" y="1945158"/>
            <a:ext cx="6941654" cy="548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13030200" y="-1"/>
            <a:ext cx="5257800" cy="515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13387404" y="467400"/>
            <a:ext cx="4543392" cy="468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228600" y="3162300"/>
            <a:ext cx="5456237" cy="712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5029200" y="190499"/>
            <a:ext cx="6542176" cy="1246495"/>
          </a:xfrm>
          <a:prstGeom prst="rect">
            <a:avLst/>
          </a:prstGeom>
        </p:spPr>
        <p:txBody>
          <a:bodyPr wrap="none">
            <a:spAutoFit/>
          </a:bodyPr>
          <a:lstStyle/>
          <a:p>
            <a:pPr lvl="0" algn="ctr">
              <a:lnSpc>
                <a:spcPts val="9011"/>
              </a:lnSpc>
            </a:pPr>
            <a:r>
              <a:rPr lang="tr-TR" sz="7200" b="1" dirty="0" smtClean="0">
                <a:solidFill>
                  <a:srgbClr val="22423D"/>
                </a:solidFill>
                <a:latin typeface="Segoe Script" pitchFamily="34" charset="0"/>
                <a:ea typeface="Moontime"/>
                <a:cs typeface="Moontime"/>
                <a:sym typeface="Moontime"/>
              </a:rPr>
              <a:t>İlgisiz tutum</a:t>
            </a:r>
            <a:endParaRPr lang="tr-TR" sz="7200" b="1" dirty="0">
              <a:solidFill>
                <a:srgbClr val="22423D"/>
              </a:solidFill>
              <a:latin typeface="Segoe Script" pitchFamily="34" charset="0"/>
              <a:ea typeface="Moontime"/>
              <a:cs typeface="Moontime"/>
              <a:sym typeface="Moontime"/>
            </a:endParaRPr>
          </a:p>
        </p:txBody>
      </p:sp>
      <p:sp>
        <p:nvSpPr>
          <p:cNvPr id="3" name="Dikdörtgen 2"/>
          <p:cNvSpPr/>
          <p:nvPr/>
        </p:nvSpPr>
        <p:spPr>
          <a:xfrm>
            <a:off x="2318041" y="1436994"/>
            <a:ext cx="12649200" cy="3046988"/>
          </a:xfrm>
          <a:prstGeom prst="rect">
            <a:avLst/>
          </a:prstGeom>
        </p:spPr>
        <p:txBody>
          <a:bodyPr wrap="square">
            <a:spAutoFit/>
          </a:bodyPr>
          <a:lstStyle/>
          <a:p>
            <a:pPr marL="285750" lvl="0" indent="-285750">
              <a:buFont typeface="Wingdings" pitchFamily="2" charset="2"/>
              <a:buChar char="ü"/>
            </a:pPr>
            <a:r>
              <a:rPr lang="tr-TR" sz="4800" dirty="0" smtClean="0">
                <a:solidFill>
                  <a:prstClr val="black"/>
                </a:solidFill>
              </a:rPr>
              <a:t>Anne-baba çocukla yeterli ve kaliteli iletişim kurmaz</a:t>
            </a:r>
            <a:endParaRPr lang="tr-TR" sz="4800" dirty="0">
              <a:solidFill>
                <a:prstClr val="black"/>
              </a:solidFill>
            </a:endParaRPr>
          </a:p>
          <a:p>
            <a:pPr marL="285750" lvl="0" indent="-285750">
              <a:buFont typeface="Wingdings" pitchFamily="2" charset="2"/>
              <a:buChar char="ü"/>
            </a:pPr>
            <a:r>
              <a:rPr lang="tr-TR" sz="4800" dirty="0" smtClean="0">
                <a:solidFill>
                  <a:prstClr val="black"/>
                </a:solidFill>
              </a:rPr>
              <a:t>Çocuğu yetiştirirken neredeyse hiç yöntem kullanmaz.</a:t>
            </a:r>
            <a:endParaRPr lang="tr-TR" sz="4800" dirty="0">
              <a:solidFill>
                <a:prstClr val="black"/>
              </a:solidFill>
            </a:endParaRP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305300"/>
            <a:ext cx="1143000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30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1099</Words>
  <Application>Microsoft Office PowerPoint</Application>
  <PresentationFormat>Özel</PresentationFormat>
  <Paragraphs>215</Paragraphs>
  <Slides>35</Slides>
  <Notes>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35</vt:i4>
      </vt:variant>
    </vt:vector>
  </HeadingPairs>
  <TitlesOfParts>
    <vt:vector size="48" baseType="lpstr">
      <vt:lpstr>Arial</vt:lpstr>
      <vt:lpstr>Segoe Script</vt:lpstr>
      <vt:lpstr>Abril Fatface</vt:lpstr>
      <vt:lpstr>Calibri</vt:lpstr>
      <vt:lpstr>Roboto</vt:lpstr>
      <vt:lpstr>Glacial Indifference</vt:lpstr>
      <vt:lpstr>Glacial Indifference Bold</vt:lpstr>
      <vt:lpstr>Just Another Hand</vt:lpstr>
      <vt:lpstr>Twister</vt:lpstr>
      <vt:lpstr>Moontime</vt:lpstr>
      <vt:lpstr>Nunito Sans Ultra-Bold</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AİLE İÇİ İLETİŞİM</dc:title>
  <cp:lastModifiedBy>Dell</cp:lastModifiedBy>
  <cp:revision>42</cp:revision>
  <dcterms:created xsi:type="dcterms:W3CDTF">2006-08-16T00:00:00Z</dcterms:created>
  <dcterms:modified xsi:type="dcterms:W3CDTF">2024-12-02T22:57:44Z</dcterms:modified>
  <dc:identifier>DAGYITmoPEI</dc:identifier>
</cp:coreProperties>
</file>